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342" r:id="rId4"/>
    <p:sldId id="334" r:id="rId5"/>
    <p:sldId id="338" r:id="rId6"/>
    <p:sldId id="343" r:id="rId7"/>
    <p:sldId id="332" r:id="rId8"/>
    <p:sldId id="339" r:id="rId9"/>
    <p:sldId id="304" r:id="rId10"/>
    <p:sldId id="305" r:id="rId11"/>
    <p:sldId id="257" r:id="rId12"/>
    <p:sldId id="306" r:id="rId13"/>
    <p:sldId id="307" r:id="rId14"/>
    <p:sldId id="308" r:id="rId15"/>
    <p:sldId id="320" r:id="rId16"/>
    <p:sldId id="321" r:id="rId17"/>
    <p:sldId id="322" r:id="rId18"/>
    <p:sldId id="327" r:id="rId19"/>
    <p:sldId id="328" r:id="rId20"/>
    <p:sldId id="274" r:id="rId21"/>
    <p:sldId id="273" r:id="rId22"/>
    <p:sldId id="309" r:id="rId23"/>
    <p:sldId id="310" r:id="rId24"/>
    <p:sldId id="311" r:id="rId25"/>
    <p:sldId id="312" r:id="rId26"/>
    <p:sldId id="313" r:id="rId27"/>
    <p:sldId id="314" r:id="rId28"/>
    <p:sldId id="279" r:id="rId29"/>
    <p:sldId id="277" r:id="rId30"/>
    <p:sldId id="276" r:id="rId31"/>
    <p:sldId id="316" r:id="rId32"/>
    <p:sldId id="317" r:id="rId33"/>
    <p:sldId id="284" r:id="rId34"/>
    <p:sldId id="315" r:id="rId35"/>
    <p:sldId id="283" r:id="rId36"/>
    <p:sldId id="261" r:id="rId37"/>
    <p:sldId id="293" r:id="rId38"/>
    <p:sldId id="264" r:id="rId39"/>
    <p:sldId id="292" r:id="rId40"/>
    <p:sldId id="291" r:id="rId41"/>
    <p:sldId id="290" r:id="rId42"/>
    <p:sldId id="288" r:id="rId43"/>
    <p:sldId id="287" r:id="rId44"/>
    <p:sldId id="286" r:id="rId45"/>
    <p:sldId id="326" r:id="rId46"/>
    <p:sldId id="303" r:id="rId47"/>
    <p:sldId id="302" r:id="rId48"/>
    <p:sldId id="301" r:id="rId49"/>
    <p:sldId id="300" r:id="rId50"/>
    <p:sldId id="297" r:id="rId51"/>
    <p:sldId id="296" r:id="rId52"/>
    <p:sldId id="295" r:id="rId53"/>
    <p:sldId id="294" r:id="rId54"/>
    <p:sldId id="265" r:id="rId55"/>
    <p:sldId id="268" r:id="rId56"/>
    <p:sldId id="269" r:id="rId57"/>
    <p:sldId id="270" r:id="rId58"/>
    <p:sldId id="344" r:id="rId59"/>
    <p:sldId id="345" r:id="rId60"/>
    <p:sldId id="346" r:id="rId61"/>
    <p:sldId id="373" r:id="rId62"/>
    <p:sldId id="375" r:id="rId63"/>
    <p:sldId id="376" r:id="rId64"/>
    <p:sldId id="377" r:id="rId65"/>
    <p:sldId id="349" r:id="rId66"/>
    <p:sldId id="350" r:id="rId67"/>
    <p:sldId id="362" r:id="rId68"/>
    <p:sldId id="363" r:id="rId69"/>
    <p:sldId id="364" r:id="rId70"/>
    <p:sldId id="352" r:id="rId71"/>
    <p:sldId id="365" r:id="rId72"/>
    <p:sldId id="368" r:id="rId73"/>
    <p:sldId id="370" r:id="rId74"/>
    <p:sldId id="371" r:id="rId75"/>
    <p:sldId id="355" r:id="rId76"/>
    <p:sldId id="356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41" r:id="rId85"/>
    <p:sldId id="340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8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3583" autoAdjust="0"/>
  </p:normalViewPr>
  <p:slideViewPr>
    <p:cSldViewPr>
      <p:cViewPr>
        <p:scale>
          <a:sx n="66" d="100"/>
          <a:sy n="66" d="100"/>
        </p:scale>
        <p:origin x="-77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99C4A-388B-480F-8A35-7B6C4C3808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62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CA144-B09B-41B0-A7DD-FD7C3FF506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22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8F6C0-2C41-4A11-B06E-95C0CB4197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935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B7F5C-A0BE-404B-A2B3-5EF0F96659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1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512BA-4008-4F7A-867A-7D1E4A9014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853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84872-0C61-4E04-902A-C901FBB839A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663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77FBB-F6F4-4D07-AFBD-2DADDE885D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515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95FD6-E4C0-408B-9EDB-5D9030820C9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612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0E5E4-4BAA-41DE-A526-E095287B9B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174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CBF06-1303-4D72-BABC-B219CA566D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39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187AA-EFCD-4D30-8A9A-7BF809A378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96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新細明體" charset="-120"/>
              </a:defRPr>
            </a:lvl1pPr>
          </a:lstStyle>
          <a:p>
            <a:pPr>
              <a:defRPr/>
            </a:pPr>
            <a:fld id="{AC004877-5435-45A6-A949-108F12CA80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slide" Target="slide58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ctrTitle"/>
          </p:nvPr>
        </p:nvSpPr>
        <p:spPr>
          <a:xfrm>
            <a:off x="684212" y="1268413"/>
            <a:ext cx="8136259" cy="1470025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社長社務資料處理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舉辦活動操作說明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校務系統 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&amp;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學生會系統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br>
              <a:rPr lang="en-US" altLang="zh-TW" b="1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以及送公文注意事項</a:t>
            </a:r>
          </a:p>
        </p:txBody>
      </p:sp>
      <p:sp>
        <p:nvSpPr>
          <p:cNvPr id="2051" name="副標題 2"/>
          <p:cNvSpPr>
            <a:spLocks noGrp="1"/>
          </p:cNvSpPr>
          <p:nvPr>
            <p:ph type="subTitle" idx="1"/>
          </p:nvPr>
        </p:nvSpPr>
        <p:spPr>
          <a:xfrm>
            <a:off x="1371600" y="3140968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國立高雄應用科技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大學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作者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羅左欣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更新日期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2016/4/3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內附超連結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400" b="1" dirty="0" smtClean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9512" y="5861822"/>
            <a:ext cx="5328592" cy="830997"/>
            <a:chOff x="251520" y="5861822"/>
            <a:chExt cx="5328592" cy="8309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6062599"/>
              <a:ext cx="1227411" cy="42944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631896" y="5861822"/>
              <a:ext cx="39482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latin typeface="標楷體" pitchFamily="65" charset="-120"/>
                  <a:ea typeface="標楷體" pitchFamily="65" charset="-120"/>
                </a:rPr>
                <a:t>本授權條款允許使用者重製、散布、傳輸以及修改著作，但不得為商業目的之使用。若使用者修改該著作時，僅得依本授權條款或與本授權條款類似者來散布該衍生作品。使用時必須按照著作人指定的方式表彰其姓名。</a:t>
              </a:r>
              <a:endParaRPr lang="zh-TW" altLang="en-US" sz="1200" b="1" dirty="0"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0" y="1844675"/>
            <a:ext cx="1979613" cy="453707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873375" y="4265613"/>
            <a:ext cx="5688013" cy="15700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在左方之選單中點選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/>
                <a:ea typeface="標楷體"/>
              </a:rPr>
              <a:t>   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登錄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 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學務登錄作業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 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學期預計活動登錄作業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173" name="向左箭號 4"/>
          <p:cNvSpPr>
            <a:spLocks noChangeArrowheads="1"/>
          </p:cNvSpPr>
          <p:nvPr/>
        </p:nvSpPr>
        <p:spPr bwMode="auto">
          <a:xfrm>
            <a:off x="2195513" y="4719638"/>
            <a:ext cx="504825" cy="5048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橢圓 1"/>
          <p:cNvSpPr>
            <a:spLocks noChangeArrowheads="1"/>
          </p:cNvSpPr>
          <p:nvPr/>
        </p:nvSpPr>
        <p:spPr bwMode="auto">
          <a:xfrm>
            <a:off x="4025900" y="2781300"/>
            <a:ext cx="576263" cy="3603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700338" y="4149725"/>
            <a:ext cx="4576762" cy="4603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點選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rgbClr val="C00000"/>
                </a:solidFill>
                <a:latin typeface="標楷體"/>
                <a:ea typeface="標楷體"/>
              </a:rPr>
              <a:t>國術社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〞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後進入操作頁面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197" name="向左箭號 4"/>
          <p:cNvSpPr>
            <a:spLocks noChangeArrowheads="1"/>
          </p:cNvSpPr>
          <p:nvPr/>
        </p:nvSpPr>
        <p:spPr bwMode="auto">
          <a:xfrm rot="5400000">
            <a:off x="4062412" y="3367088"/>
            <a:ext cx="504825" cy="476250"/>
          </a:xfrm>
          <a:prstGeom prst="leftArrow">
            <a:avLst>
              <a:gd name="adj1" fmla="val 50000"/>
              <a:gd name="adj2" fmla="val 50065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橢圓 2"/>
          <p:cNvSpPr>
            <a:spLocks noChangeArrowheads="1"/>
          </p:cNvSpPr>
          <p:nvPr/>
        </p:nvSpPr>
        <p:spPr bwMode="auto">
          <a:xfrm>
            <a:off x="2916238" y="1846263"/>
            <a:ext cx="3168650" cy="495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9220" name="文字方塊 3"/>
          <p:cNvSpPr txBox="1">
            <a:spLocks noChangeArrowheads="1"/>
          </p:cNvSpPr>
          <p:nvPr/>
        </p:nvSpPr>
        <p:spPr bwMode="auto">
          <a:xfrm>
            <a:off x="2016125" y="5805488"/>
            <a:ext cx="5111750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這時候便進入了操作頁面，我們可以在這裡進行各項活動的修改及操作。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835150" y="4581525"/>
            <a:ext cx="5689600" cy="157003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這一次我們要新增活動</a:t>
            </a:r>
            <a:r>
              <a:rPr lang="zh-TW" altLang="en-US" b="1" dirty="0">
                <a:latin typeface="標楷體"/>
                <a:ea typeface="標楷體"/>
              </a:rPr>
              <a:t>，</a:t>
            </a:r>
            <a:endParaRPr lang="en-US" altLang="zh-TW" b="1" dirty="0">
              <a:latin typeface="標楷體"/>
              <a:ea typeface="標楷體"/>
            </a:endParaRPr>
          </a:p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請在活動欄裡輸入待舉辦活動的相關資訊，</a:t>
            </a:r>
            <a:endParaRPr lang="en-US" altLang="zh-TW" b="1" dirty="0">
              <a:latin typeface="標楷體"/>
              <a:ea typeface="標楷體"/>
            </a:endParaRPr>
          </a:p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完成後點選</a:t>
            </a:r>
            <a:r>
              <a:rPr lang="en-US" altLang="zh-TW" b="1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rgbClr val="FF0000"/>
                </a:solidFill>
                <a:latin typeface="標楷體"/>
                <a:ea typeface="標楷體"/>
              </a:rPr>
              <a:t>確定送出</a:t>
            </a:r>
            <a:r>
              <a:rPr lang="en-US" altLang="zh-TW" b="1" dirty="0">
                <a:latin typeface="標楷體"/>
                <a:ea typeface="標楷體"/>
              </a:rPr>
              <a:t>〞</a:t>
            </a:r>
          </a:p>
          <a:p>
            <a:pPr algn="ctr">
              <a:defRPr/>
            </a:pPr>
            <a:r>
              <a:rPr lang="en-US" altLang="zh-TW" b="1" dirty="0">
                <a:solidFill>
                  <a:srgbClr val="FF0000"/>
                </a:solidFill>
                <a:latin typeface="標楷體"/>
                <a:ea typeface="標楷體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/>
                <a:ea typeface="標楷體"/>
              </a:rPr>
              <a:t>所有欄位的內容</a:t>
            </a:r>
            <a:r>
              <a:rPr lang="zh-TW" altLang="en-US" b="1" u="heavy" dirty="0">
                <a:solidFill>
                  <a:srgbClr val="FF0000"/>
                </a:solidFill>
                <a:latin typeface="標楷體"/>
                <a:ea typeface="標楷體"/>
              </a:rPr>
              <a:t>務必要正確無誤</a:t>
            </a:r>
            <a:r>
              <a:rPr lang="en-US" altLang="zh-TW" b="1" dirty="0">
                <a:solidFill>
                  <a:srgbClr val="FF0000"/>
                </a:solidFill>
                <a:latin typeface="標楷體"/>
                <a:ea typeface="標楷體"/>
              </a:rPr>
              <a:t>)</a:t>
            </a:r>
          </a:p>
        </p:txBody>
      </p:sp>
      <p:sp>
        <p:nvSpPr>
          <p:cNvPr id="10244" name="矩形 1"/>
          <p:cNvSpPr>
            <a:spLocks noChangeArrowheads="1"/>
          </p:cNvSpPr>
          <p:nvPr/>
        </p:nvSpPr>
        <p:spPr bwMode="auto">
          <a:xfrm>
            <a:off x="971550" y="2565400"/>
            <a:ext cx="7056438" cy="10795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0245" name="橢圓 3"/>
          <p:cNvSpPr>
            <a:spLocks noChangeArrowheads="1"/>
          </p:cNvSpPr>
          <p:nvPr/>
        </p:nvSpPr>
        <p:spPr bwMode="auto">
          <a:xfrm>
            <a:off x="4032250" y="3613150"/>
            <a:ext cx="935038" cy="3206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文字方塊 2"/>
          <p:cNvSpPr txBox="1">
            <a:spLocks noChangeArrowheads="1"/>
          </p:cNvSpPr>
          <p:nvPr/>
        </p:nvSpPr>
        <p:spPr bwMode="auto">
          <a:xfrm>
            <a:off x="2411413" y="4724400"/>
            <a:ext cx="4321175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這時候就會出現這個對話框，活動的資料已經儲存完畢。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971550" y="5589588"/>
            <a:ext cx="7056438" cy="25241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2292" name="矩形 6"/>
          <p:cNvSpPr>
            <a:spLocks noChangeArrowheads="1"/>
          </p:cNvSpPr>
          <p:nvPr/>
        </p:nvSpPr>
        <p:spPr bwMode="auto">
          <a:xfrm>
            <a:off x="900113" y="4005263"/>
            <a:ext cx="7272337" cy="1944687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2293" name="文字方塊 7"/>
          <p:cNvSpPr txBox="1">
            <a:spLocks noChangeArrowheads="1"/>
          </p:cNvSpPr>
          <p:nvPr/>
        </p:nvSpPr>
        <p:spPr bwMode="auto">
          <a:xfrm>
            <a:off x="1819275" y="2214563"/>
            <a:ext cx="5689600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下方的資料欄裡會出現剛剛我們新增活動的資料欄，這時候在申請經費欄位中點選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申請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12294" name="向下箭號 5"/>
          <p:cNvSpPr>
            <a:spLocks noChangeArrowheads="1"/>
          </p:cNvSpPr>
          <p:nvPr/>
        </p:nvSpPr>
        <p:spPr bwMode="auto">
          <a:xfrm>
            <a:off x="5867400" y="3471863"/>
            <a:ext cx="433388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矩形 2"/>
          <p:cNvSpPr>
            <a:spLocks noChangeArrowheads="1"/>
          </p:cNvSpPr>
          <p:nvPr/>
        </p:nvSpPr>
        <p:spPr bwMode="auto">
          <a:xfrm>
            <a:off x="971550" y="1916113"/>
            <a:ext cx="7056438" cy="25241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3316" name="矩形 3"/>
          <p:cNvSpPr>
            <a:spLocks noChangeArrowheads="1"/>
          </p:cNvSpPr>
          <p:nvPr/>
        </p:nvSpPr>
        <p:spPr bwMode="auto">
          <a:xfrm>
            <a:off x="966788" y="2565400"/>
            <a:ext cx="7061200" cy="2663825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66788" y="5516563"/>
            <a:ext cx="7272337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latin typeface="標楷體"/>
                <a:ea typeface="標楷體"/>
              </a:rPr>
              <a:t>在這個頁面中填入這一次打算向</a:t>
            </a:r>
            <a:r>
              <a:rPr lang="zh-TW" altLang="en-US" b="1" u="heavy" dirty="0">
                <a:solidFill>
                  <a:srgbClr val="FF0000"/>
                </a:solidFill>
                <a:latin typeface="標楷體"/>
                <a:ea typeface="標楷體"/>
              </a:rPr>
              <a:t>學校 </a:t>
            </a:r>
            <a:r>
              <a:rPr lang="en-US" altLang="zh-TW" b="1" u="heavy" dirty="0">
                <a:solidFill>
                  <a:srgbClr val="FF0000"/>
                </a:solidFill>
                <a:latin typeface="標楷體"/>
                <a:ea typeface="標楷體"/>
              </a:rPr>
              <a:t>or </a:t>
            </a:r>
            <a:r>
              <a:rPr lang="zh-TW" altLang="en-US" b="1" u="heavy" dirty="0">
                <a:solidFill>
                  <a:srgbClr val="FF0000"/>
                </a:solidFill>
                <a:latin typeface="標楷體"/>
                <a:ea typeface="標楷體"/>
              </a:rPr>
              <a:t>學生會</a:t>
            </a:r>
            <a:r>
              <a:rPr lang="zh-TW" altLang="en-US" dirty="0">
                <a:latin typeface="標楷體"/>
                <a:ea typeface="標楷體"/>
              </a:rPr>
              <a:t>申請的補助經費，完成後點選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dirty="0">
                <a:latin typeface="標楷體"/>
                <a:ea typeface="標楷體"/>
              </a:rPr>
              <a:t>確定送出</a:t>
            </a:r>
            <a:r>
              <a:rPr lang="en-US" altLang="zh-TW" dirty="0">
                <a:latin typeface="標楷體"/>
                <a:ea typeface="標楷體"/>
              </a:rPr>
              <a:t>〞</a:t>
            </a:r>
          </a:p>
        </p:txBody>
      </p:sp>
      <p:sp>
        <p:nvSpPr>
          <p:cNvPr id="13318" name="矩形 5"/>
          <p:cNvSpPr>
            <a:spLocks noChangeArrowheads="1"/>
          </p:cNvSpPr>
          <p:nvPr/>
        </p:nvSpPr>
        <p:spPr bwMode="auto">
          <a:xfrm>
            <a:off x="1979613" y="2870200"/>
            <a:ext cx="792162" cy="2143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文字方塊 2"/>
          <p:cNvSpPr txBox="1">
            <a:spLocks noChangeArrowheads="1"/>
          </p:cNvSpPr>
          <p:nvPr/>
        </p:nvSpPr>
        <p:spPr bwMode="auto">
          <a:xfrm>
            <a:off x="966788" y="5516563"/>
            <a:ext cx="7781925" cy="12017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>
                <a:latin typeface="標楷體" pitchFamily="65" charset="-120"/>
                <a:ea typeface="標楷體" pitchFamily="65" charset="-120"/>
              </a:rPr>
              <a:t>資料儲存完畢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!</a:t>
            </a:r>
          </a:p>
          <a:p>
            <a:pPr algn="ctr" eaLnBrk="1" hangingPunct="1"/>
            <a:r>
              <a:rPr lang="zh-TW" altLang="en-US">
                <a:latin typeface="標楷體" pitchFamily="65" charset="-120"/>
                <a:ea typeface="標楷體" pitchFamily="65" charset="-120"/>
              </a:rPr>
              <a:t>這時候請點選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回上一頁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>
                <a:latin typeface="標楷體" pitchFamily="65" charset="-120"/>
                <a:ea typeface="標楷體" pitchFamily="65" charset="-120"/>
              </a:rPr>
              <a:t>回到</a:t>
            </a:r>
            <a:r>
              <a:rPr lang="zh-TW" altLang="en-US" b="1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學期預計活動登錄作業</a:t>
            </a:r>
            <a:r>
              <a:rPr lang="zh-TW" altLang="en-US">
                <a:latin typeface="標楷體" pitchFamily="65" charset="-120"/>
                <a:ea typeface="標楷體" pitchFamily="65" charset="-120"/>
              </a:rPr>
              <a:t>的頁面</a:t>
            </a:r>
            <a:endParaRPr lang="en-US" altLang="zh-TW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364" name="橢圓 1"/>
          <p:cNvSpPr>
            <a:spLocks noChangeArrowheads="1"/>
          </p:cNvSpPr>
          <p:nvPr/>
        </p:nvSpPr>
        <p:spPr bwMode="auto">
          <a:xfrm>
            <a:off x="3276600" y="5157788"/>
            <a:ext cx="935038" cy="3587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橢圓 2"/>
          <p:cNvSpPr>
            <a:spLocks noChangeArrowheads="1"/>
          </p:cNvSpPr>
          <p:nvPr/>
        </p:nvSpPr>
        <p:spPr bwMode="auto">
          <a:xfrm>
            <a:off x="0" y="1557338"/>
            <a:ext cx="936625" cy="179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6388" name="文字方塊 3"/>
          <p:cNvSpPr txBox="1">
            <a:spLocks noChangeArrowheads="1"/>
          </p:cNvSpPr>
          <p:nvPr/>
        </p:nvSpPr>
        <p:spPr bwMode="auto">
          <a:xfrm>
            <a:off x="1258888" y="2595563"/>
            <a:ext cx="6697662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再檢查一下活動的資料是否正確，確認無誤之後請點選左上方的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顯示選單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966788" y="4005263"/>
            <a:ext cx="7205662" cy="1800225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6390" name="上-下雙向箭號 1"/>
          <p:cNvSpPr>
            <a:spLocks noChangeArrowheads="1"/>
          </p:cNvSpPr>
          <p:nvPr/>
        </p:nvSpPr>
        <p:spPr bwMode="auto">
          <a:xfrm>
            <a:off x="4398963" y="3460750"/>
            <a:ext cx="388937" cy="544513"/>
          </a:xfrm>
          <a:prstGeom prst="upDownArrow">
            <a:avLst>
              <a:gd name="adj1" fmla="val 50000"/>
              <a:gd name="adj2" fmla="val 500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6391" name="向下箭號 8"/>
          <p:cNvSpPr>
            <a:spLocks noChangeArrowheads="1"/>
          </p:cNvSpPr>
          <p:nvPr/>
        </p:nvSpPr>
        <p:spPr bwMode="auto">
          <a:xfrm rot="7733302">
            <a:off x="473075" y="1957388"/>
            <a:ext cx="431800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目錄</a:t>
            </a:r>
          </a:p>
        </p:txBody>
      </p:sp>
      <p:sp>
        <p:nvSpPr>
          <p:cNvPr id="30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1.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學校、學生會補助經費說明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2.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校務、學生會系統關係說明簡圖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  <a:hlinkClick r:id="rId4" action="ppaction://hlinksldjump"/>
              </a:rPr>
              <a:t>3.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系統詳細操作流程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以舉辦活動為例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  <a:hlinkClick r:id="rId5" action="ppaction://hlinksldjump"/>
              </a:rPr>
              <a:t>4. 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發送公文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以及注意事項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C58631"/>
                </a:solidFill>
                <a:latin typeface="標楷體" pitchFamily="65" charset="-120"/>
                <a:ea typeface="標楷體" pitchFamily="65" charset="-120"/>
                <a:hlinkClick r:id="rId6" action="ppaction://hlinksldjump"/>
              </a:rPr>
              <a:t>5. </a:t>
            </a:r>
            <a:r>
              <a:rPr lang="zh-TW" altLang="en-US" b="1" dirty="0" smtClean="0">
                <a:solidFill>
                  <a:srgbClr val="C58631"/>
                </a:solidFill>
                <a:latin typeface="標楷體" pitchFamily="65" charset="-120"/>
                <a:ea typeface="標楷體" pitchFamily="65" charset="-120"/>
              </a:rPr>
              <a:t>查詢學校經費是否入帳</a:t>
            </a:r>
            <a:endParaRPr lang="en-US" altLang="zh-TW" b="1" dirty="0" smtClean="0">
              <a:solidFill>
                <a:srgbClr val="C5863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844675"/>
            <a:ext cx="1979613" cy="453707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874963" y="4265613"/>
            <a:ext cx="5688012" cy="15700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在左方之選單中點選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/>
                <a:ea typeface="標楷體"/>
              </a:rPr>
              <a:t>   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登錄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 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學務登錄作業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 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活動申請登錄作業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413" name="向左箭號 4"/>
          <p:cNvSpPr>
            <a:spLocks noChangeArrowheads="1"/>
          </p:cNvSpPr>
          <p:nvPr/>
        </p:nvSpPr>
        <p:spPr bwMode="auto">
          <a:xfrm>
            <a:off x="2195513" y="4719638"/>
            <a:ext cx="504825" cy="5048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橢圓 2"/>
          <p:cNvSpPr>
            <a:spLocks noChangeArrowheads="1"/>
          </p:cNvSpPr>
          <p:nvPr/>
        </p:nvSpPr>
        <p:spPr bwMode="auto">
          <a:xfrm>
            <a:off x="2555875" y="2776538"/>
            <a:ext cx="576263" cy="3603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28725" y="4144963"/>
            <a:ext cx="4578350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點選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rgbClr val="C00000"/>
                </a:solidFill>
                <a:latin typeface="標楷體"/>
                <a:ea typeface="標楷體"/>
              </a:rPr>
              <a:t>國術社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〞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後進入操作頁面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437" name="向左箭號 4"/>
          <p:cNvSpPr>
            <a:spLocks noChangeArrowheads="1"/>
          </p:cNvSpPr>
          <p:nvPr/>
        </p:nvSpPr>
        <p:spPr bwMode="auto">
          <a:xfrm rot="5400000">
            <a:off x="2590800" y="3362326"/>
            <a:ext cx="504825" cy="476250"/>
          </a:xfrm>
          <a:prstGeom prst="leftArrow">
            <a:avLst>
              <a:gd name="adj1" fmla="val 50000"/>
              <a:gd name="adj2" fmla="val 50065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橢圓 2"/>
          <p:cNvSpPr>
            <a:spLocks noChangeArrowheads="1"/>
          </p:cNvSpPr>
          <p:nvPr/>
        </p:nvSpPr>
        <p:spPr bwMode="auto">
          <a:xfrm>
            <a:off x="2916238" y="1846263"/>
            <a:ext cx="3168650" cy="495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9460" name="文字方塊 3"/>
          <p:cNvSpPr txBox="1">
            <a:spLocks noChangeArrowheads="1"/>
          </p:cNvSpPr>
          <p:nvPr/>
        </p:nvSpPr>
        <p:spPr bwMode="auto">
          <a:xfrm>
            <a:off x="2027238" y="5516563"/>
            <a:ext cx="5111750" cy="12017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進入了操作頁面後，點選要處理的活動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在這裡我們點選剛剛新增的活動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申請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19461" name="矩形 4"/>
          <p:cNvSpPr>
            <a:spLocks noChangeArrowheads="1"/>
          </p:cNvSpPr>
          <p:nvPr/>
        </p:nvSpPr>
        <p:spPr bwMode="auto">
          <a:xfrm>
            <a:off x="971550" y="4941888"/>
            <a:ext cx="7056438" cy="4318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9462" name="橢圓 5"/>
          <p:cNvSpPr>
            <a:spLocks noChangeArrowheads="1"/>
          </p:cNvSpPr>
          <p:nvPr/>
        </p:nvSpPr>
        <p:spPr bwMode="auto">
          <a:xfrm>
            <a:off x="6489700" y="5013325"/>
            <a:ext cx="490538" cy="28733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971550" y="2565400"/>
            <a:ext cx="7056438" cy="15843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84" name="文字方塊 3"/>
          <p:cNvSpPr txBox="1">
            <a:spLocks noChangeArrowheads="1"/>
          </p:cNvSpPr>
          <p:nvPr/>
        </p:nvSpPr>
        <p:spPr bwMode="auto">
          <a:xfrm>
            <a:off x="4211638" y="1125538"/>
            <a:ext cx="3529012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輸入活動的詳細資料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可使用右方滑條移動頁面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20485" name="橢圓 5"/>
          <p:cNvSpPr>
            <a:spLocks noChangeArrowheads="1"/>
          </p:cNvSpPr>
          <p:nvPr/>
        </p:nvSpPr>
        <p:spPr bwMode="auto">
          <a:xfrm>
            <a:off x="971550" y="4292600"/>
            <a:ext cx="792163" cy="495300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86" name="橢圓 6"/>
          <p:cNvSpPr>
            <a:spLocks noChangeArrowheads="1"/>
          </p:cNvSpPr>
          <p:nvPr/>
        </p:nvSpPr>
        <p:spPr bwMode="auto">
          <a:xfrm>
            <a:off x="971550" y="4973638"/>
            <a:ext cx="792163" cy="49371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87" name="文字方塊 7"/>
          <p:cNvSpPr txBox="1">
            <a:spLocks noChangeArrowheads="1"/>
          </p:cNvSpPr>
          <p:nvPr/>
        </p:nvSpPr>
        <p:spPr bwMode="auto">
          <a:xfrm>
            <a:off x="2771775" y="4230688"/>
            <a:ext cx="5605462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這裡可以輸入希望</a:t>
            </a:r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學生會 </a:t>
            </a:r>
            <a:r>
              <a:rPr lang="en-US" altLang="zh-TW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or </a:t>
            </a:r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學校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所支援的項目，如果沒有的話空白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即可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※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輸入格式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: </a:t>
            </a:r>
            <a:r>
              <a:rPr lang="zh-TW" altLang="en-US" b="1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懇請學生會支援</a:t>
            </a:r>
            <a:r>
              <a:rPr lang="en-US" altLang="zh-TW" b="1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○○○</a:t>
            </a:r>
            <a:endParaRPr lang="en-US" altLang="zh-TW" b="1" dirty="0">
              <a:solidFill>
                <a:schemeClr val="accent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488" name="向左箭號 8"/>
          <p:cNvSpPr>
            <a:spLocks noChangeArrowheads="1"/>
          </p:cNvSpPr>
          <p:nvPr/>
        </p:nvSpPr>
        <p:spPr bwMode="auto">
          <a:xfrm>
            <a:off x="1951038" y="4311650"/>
            <a:ext cx="503237" cy="5048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89" name="文字方塊 9"/>
          <p:cNvSpPr txBox="1">
            <a:spLocks noChangeArrowheads="1"/>
          </p:cNvSpPr>
          <p:nvPr/>
        </p:nvSpPr>
        <p:spPr bwMode="auto">
          <a:xfrm>
            <a:off x="2303463" y="5680075"/>
            <a:ext cx="5256212" cy="83026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請輸入活動的相關流程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在送正式公文時一定要將活動流程詳細輸入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20490" name="向左箭號 10"/>
          <p:cNvSpPr>
            <a:spLocks noChangeArrowheads="1"/>
          </p:cNvSpPr>
          <p:nvPr/>
        </p:nvSpPr>
        <p:spPr bwMode="auto">
          <a:xfrm rot="2195614">
            <a:off x="1698625" y="5376863"/>
            <a:ext cx="503238" cy="5048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91" name="矩形 11"/>
          <p:cNvSpPr>
            <a:spLocks noChangeArrowheads="1"/>
          </p:cNvSpPr>
          <p:nvPr/>
        </p:nvSpPr>
        <p:spPr bwMode="auto">
          <a:xfrm>
            <a:off x="8959850" y="1801813"/>
            <a:ext cx="179388" cy="457993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0492" name="向右箭號 1"/>
          <p:cNvSpPr>
            <a:spLocks noChangeArrowheads="1"/>
          </p:cNvSpPr>
          <p:nvPr/>
        </p:nvSpPr>
        <p:spPr bwMode="auto">
          <a:xfrm rot="1731727">
            <a:off x="8128000" y="1889125"/>
            <a:ext cx="498475" cy="53975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13" name="向右箭號 1"/>
          <p:cNvSpPr>
            <a:spLocks noChangeArrowheads="1"/>
          </p:cNvSpPr>
          <p:nvPr/>
        </p:nvSpPr>
        <p:spPr bwMode="auto">
          <a:xfrm rot="7818098">
            <a:off x="3595372" y="1881146"/>
            <a:ext cx="498475" cy="539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755650" y="2852738"/>
            <a:ext cx="7416800" cy="27368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1508" name="文字方塊 3"/>
          <p:cNvSpPr txBox="1">
            <a:spLocks noChangeArrowheads="1"/>
          </p:cNvSpPr>
          <p:nvPr/>
        </p:nvSpPr>
        <p:spPr bwMode="auto">
          <a:xfrm>
            <a:off x="1790700" y="1700213"/>
            <a:ext cx="5976938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在這裡輸入活動的相關經費，輸入完相關資料後點選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新增明細表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21509" name="橢圓 1"/>
          <p:cNvSpPr>
            <a:spLocks noChangeArrowheads="1"/>
          </p:cNvSpPr>
          <p:nvPr/>
        </p:nvSpPr>
        <p:spPr bwMode="auto">
          <a:xfrm>
            <a:off x="3924300" y="3789363"/>
            <a:ext cx="1152525" cy="28733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矩形 2"/>
          <p:cNvSpPr>
            <a:spLocks noChangeArrowheads="1"/>
          </p:cNvSpPr>
          <p:nvPr/>
        </p:nvSpPr>
        <p:spPr bwMode="auto">
          <a:xfrm>
            <a:off x="755650" y="2852738"/>
            <a:ext cx="7416800" cy="27368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3556" name="文字方塊 3"/>
          <p:cNvSpPr txBox="1">
            <a:spLocks noChangeArrowheads="1"/>
          </p:cNvSpPr>
          <p:nvPr/>
        </p:nvSpPr>
        <p:spPr bwMode="auto">
          <a:xfrm>
            <a:off x="2009775" y="1844675"/>
            <a:ext cx="4908550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再檢查一下活動經費的明細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活動經費的項目務必要詳細正確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611188" y="4221163"/>
            <a:ext cx="7777162" cy="1223962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4580" name="文字方塊 3"/>
          <p:cNvSpPr txBox="1">
            <a:spLocks noChangeArrowheads="1"/>
          </p:cNvSpPr>
          <p:nvPr/>
        </p:nvSpPr>
        <p:spPr bwMode="auto">
          <a:xfrm>
            <a:off x="2046288" y="2828925"/>
            <a:ext cx="4908550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在這裡輸入活動的概況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簡單扼要即可，但是內容不能太貧乏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，完成之後點選下方的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確定送出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24581" name="橢圓 1"/>
          <p:cNvSpPr>
            <a:spLocks noChangeArrowheads="1"/>
          </p:cNvSpPr>
          <p:nvPr/>
        </p:nvSpPr>
        <p:spPr bwMode="auto">
          <a:xfrm>
            <a:off x="4460875" y="5949950"/>
            <a:ext cx="6477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971550" y="5013325"/>
            <a:ext cx="7078663" cy="360363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26628" name="文字方塊 3"/>
          <p:cNvSpPr txBox="1">
            <a:spLocks noChangeArrowheads="1"/>
          </p:cNvSpPr>
          <p:nvPr/>
        </p:nvSpPr>
        <p:spPr bwMode="auto">
          <a:xfrm>
            <a:off x="944563" y="3197225"/>
            <a:ext cx="4908550" cy="120173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存檔完成後，會跳回活動申請登錄作業的頁面，這時候審核狀況的欄位會顯示成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已申請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26629" name="橢圓 4"/>
          <p:cNvSpPr>
            <a:spLocks noChangeArrowheads="1"/>
          </p:cNvSpPr>
          <p:nvPr/>
        </p:nvSpPr>
        <p:spPr bwMode="auto">
          <a:xfrm>
            <a:off x="7164388" y="5049838"/>
            <a:ext cx="490537" cy="287337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067175" y="5949950"/>
            <a:ext cx="4908550" cy="4603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接著請在活動人員欄點選</a:t>
            </a:r>
            <a:r>
              <a:rPr lang="en-US" altLang="zh-TW" b="1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標楷體"/>
                <a:ea typeface="標楷體"/>
              </a:rPr>
              <a:t>登陸</a:t>
            </a:r>
            <a:r>
              <a:rPr lang="en-US" altLang="zh-TW" b="1" dirty="0">
                <a:latin typeface="標楷體"/>
                <a:ea typeface="標楷體"/>
              </a:rPr>
              <a:t>〞</a:t>
            </a:r>
          </a:p>
        </p:txBody>
      </p:sp>
      <p:sp>
        <p:nvSpPr>
          <p:cNvPr id="7" name="向左箭號 6"/>
          <p:cNvSpPr/>
          <p:nvPr/>
        </p:nvSpPr>
        <p:spPr bwMode="auto">
          <a:xfrm rot="5400000">
            <a:off x="7219157" y="5471318"/>
            <a:ext cx="381000" cy="360363"/>
          </a:xfrm>
          <a:prstGeom prst="leftArrow">
            <a:avLst/>
          </a:prstGeom>
          <a:solidFill>
            <a:schemeClr val="bg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143000"/>
          </a:xfrm>
        </p:spPr>
        <p:txBody>
          <a:bodyPr/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學校、學生會補助經費說明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228184" y="616530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點取這裡回到目錄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向右箭號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861472" y="6282689"/>
            <a:ext cx="366712" cy="287338"/>
          </a:xfrm>
          <a:prstGeom prst="rightArrow">
            <a:avLst>
              <a:gd name="adj1" fmla="val 50000"/>
              <a:gd name="adj2" fmla="val 5005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79463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971550" y="3141663"/>
            <a:ext cx="7056438" cy="1223962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268538" y="5276850"/>
            <a:ext cx="5183187" cy="8318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在這裡輸入本次活動的所有工作人員，完成之後點選下方的</a:t>
            </a:r>
            <a:r>
              <a:rPr lang="en-US" altLang="zh-TW" b="1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確定送出</a:t>
            </a:r>
            <a:r>
              <a:rPr lang="en-US" altLang="zh-TW" b="1" dirty="0">
                <a:latin typeface="標楷體"/>
                <a:ea typeface="標楷體"/>
              </a:rPr>
              <a:t>〞</a:t>
            </a:r>
          </a:p>
        </p:txBody>
      </p:sp>
      <p:sp>
        <p:nvSpPr>
          <p:cNvPr id="5" name="橢圓 4"/>
          <p:cNvSpPr/>
          <p:nvPr/>
        </p:nvSpPr>
        <p:spPr bwMode="auto">
          <a:xfrm>
            <a:off x="2627313" y="4365625"/>
            <a:ext cx="865187" cy="287338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971550" y="4797425"/>
            <a:ext cx="7056438" cy="611188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124075" y="1196975"/>
            <a:ext cx="5472113" cy="26781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輸入完成後這裡會顯示出活動人員的相關資料，請依序輸入所有人員的資料。</a:t>
            </a:r>
            <a:endParaRPr lang="en-US" altLang="zh-TW" b="1" dirty="0">
              <a:latin typeface="標楷體"/>
              <a:ea typeface="標楷體"/>
            </a:endParaRPr>
          </a:p>
          <a:p>
            <a:pPr algn="ctr">
              <a:defRPr/>
            </a:pPr>
            <a:r>
              <a:rPr lang="zh-TW" altLang="en-US" b="1" dirty="0">
                <a:latin typeface="標楷體"/>
                <a:ea typeface="標楷體"/>
              </a:rPr>
              <a:t>接著請點選左方之</a:t>
            </a:r>
            <a:r>
              <a:rPr lang="zh-TW" altLang="en-US" b="1" dirty="0">
                <a:solidFill>
                  <a:srgbClr val="FF0000"/>
                </a:solidFill>
                <a:latin typeface="標楷體"/>
                <a:ea typeface="標楷體"/>
              </a:rPr>
              <a:t>顯示選單</a:t>
            </a:r>
            <a:endParaRPr lang="en-US" altLang="zh-TW" b="1" dirty="0">
              <a:solidFill>
                <a:srgbClr val="FF0000"/>
              </a:solidFill>
              <a:latin typeface="標楷體"/>
              <a:ea typeface="標楷體"/>
            </a:endParaRPr>
          </a:p>
          <a:p>
            <a:pPr>
              <a:defRPr/>
            </a:pPr>
            <a:r>
              <a:rPr lang="en-US" altLang="zh-TW" dirty="0">
                <a:latin typeface="標楷體"/>
                <a:ea typeface="標楷體"/>
              </a:rPr>
              <a:t>  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登錄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學務登錄作業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-&gt;</a:t>
            </a:r>
            <a:r>
              <a:rPr lang="en-US" altLang="zh-TW" dirty="0"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學期預計活動登錄作業</a:t>
            </a:r>
            <a:r>
              <a:rPr lang="en-US" altLang="zh-TW" dirty="0">
                <a:latin typeface="標楷體"/>
                <a:ea typeface="標楷體"/>
              </a:rPr>
              <a:t>〞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pPr algn="ctr">
              <a:defRPr/>
            </a:pPr>
            <a:endParaRPr lang="en-US" altLang="zh-TW" b="1" dirty="0">
              <a:latin typeface="標楷體"/>
              <a:ea typeface="標楷體"/>
            </a:endParaRPr>
          </a:p>
        </p:txBody>
      </p:sp>
      <p:sp>
        <p:nvSpPr>
          <p:cNvPr id="29701" name="橢圓 1"/>
          <p:cNvSpPr>
            <a:spLocks noChangeArrowheads="1"/>
          </p:cNvSpPr>
          <p:nvPr/>
        </p:nvSpPr>
        <p:spPr bwMode="auto">
          <a:xfrm>
            <a:off x="107950" y="1544638"/>
            <a:ext cx="863600" cy="2889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橢圓 2"/>
          <p:cNvSpPr>
            <a:spLocks noChangeArrowheads="1"/>
          </p:cNvSpPr>
          <p:nvPr/>
        </p:nvSpPr>
        <p:spPr bwMode="auto">
          <a:xfrm>
            <a:off x="4025900" y="2781300"/>
            <a:ext cx="576263" cy="3603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700338" y="4149725"/>
            <a:ext cx="4576762" cy="4603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點選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〝</a:t>
            </a:r>
            <a:r>
              <a:rPr lang="zh-TW" altLang="en-US" b="1" dirty="0">
                <a:solidFill>
                  <a:srgbClr val="C00000"/>
                </a:solidFill>
                <a:latin typeface="標楷體"/>
                <a:ea typeface="標楷體"/>
              </a:rPr>
              <a:t>國術社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〞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標楷體"/>
                <a:ea typeface="標楷體"/>
              </a:rPr>
              <a:t>後進入操作頁面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725" name="向左箭號 4"/>
          <p:cNvSpPr>
            <a:spLocks noChangeArrowheads="1"/>
          </p:cNvSpPr>
          <p:nvPr/>
        </p:nvSpPr>
        <p:spPr bwMode="auto">
          <a:xfrm rot="5400000">
            <a:off x="4062412" y="3367088"/>
            <a:ext cx="504825" cy="476250"/>
          </a:xfrm>
          <a:prstGeom prst="leftArrow">
            <a:avLst>
              <a:gd name="adj1" fmla="val 50000"/>
              <a:gd name="adj2" fmla="val 50065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橢圓 2"/>
          <p:cNvSpPr>
            <a:spLocks noChangeArrowheads="1"/>
          </p:cNvSpPr>
          <p:nvPr/>
        </p:nvSpPr>
        <p:spPr bwMode="auto">
          <a:xfrm>
            <a:off x="7451725" y="5589588"/>
            <a:ext cx="576263" cy="28733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1748" name="文字方塊 3"/>
          <p:cNvSpPr txBox="1">
            <a:spLocks noChangeArrowheads="1"/>
          </p:cNvSpPr>
          <p:nvPr/>
        </p:nvSpPr>
        <p:spPr bwMode="auto">
          <a:xfrm>
            <a:off x="1830388" y="4348163"/>
            <a:ext cx="5976937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我們要把校務系統裡的活動資料上傳至學生會的系統，請在活動欄位裡點選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上傳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1749" name="矩形 4"/>
          <p:cNvSpPr>
            <a:spLocks noChangeArrowheads="1"/>
          </p:cNvSpPr>
          <p:nvPr/>
        </p:nvSpPr>
        <p:spPr bwMode="auto">
          <a:xfrm>
            <a:off x="971550" y="5589588"/>
            <a:ext cx="7056438" cy="252412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356100" y="1530350"/>
            <a:ext cx="4537075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輸入學生會系統的帳號和密碼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>
              <a:defRPr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僅供</a:t>
            </a:r>
            <a:r>
              <a:rPr lang="zh-TW" altLang="en-US" b="1" u="heavy" dirty="0">
                <a:latin typeface="標楷體" pitchFamily="65" charset="-120"/>
                <a:ea typeface="標楷體" pitchFamily="65" charset="-120"/>
              </a:rPr>
              <a:t>社長權限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1116013" y="1530350"/>
            <a:ext cx="2447925" cy="396875"/>
          </a:xfrm>
          <a:prstGeom prst="rect">
            <a:avLst/>
          </a:prstGeom>
          <a:noFill/>
          <a:ln w="381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2773" name="向左箭號 4"/>
          <p:cNvSpPr>
            <a:spLocks noChangeArrowheads="1"/>
          </p:cNvSpPr>
          <p:nvPr/>
        </p:nvSpPr>
        <p:spPr bwMode="auto">
          <a:xfrm>
            <a:off x="3708400" y="1524000"/>
            <a:ext cx="358775" cy="4032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32774" name="橢圓 1"/>
          <p:cNvSpPr>
            <a:spLocks noChangeArrowheads="1"/>
          </p:cNvSpPr>
          <p:nvPr/>
        </p:nvSpPr>
        <p:spPr bwMode="auto">
          <a:xfrm>
            <a:off x="755650" y="1908175"/>
            <a:ext cx="3132138" cy="1793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2775" name="向左箭號 6"/>
          <p:cNvSpPr>
            <a:spLocks noChangeArrowheads="1"/>
          </p:cNvSpPr>
          <p:nvPr/>
        </p:nvSpPr>
        <p:spPr bwMode="auto">
          <a:xfrm rot="3319838">
            <a:off x="3595688" y="2149475"/>
            <a:ext cx="358775" cy="4032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32776" name="文字方塊 7"/>
          <p:cNvSpPr txBox="1">
            <a:spLocks noChangeArrowheads="1"/>
          </p:cNvSpPr>
          <p:nvPr/>
        </p:nvSpPr>
        <p:spPr bwMode="auto">
          <a:xfrm>
            <a:off x="3244850" y="2781300"/>
            <a:ext cx="5616575" cy="157003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輸入本次活動的性質。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例如這個活動是比賽，那就在欄位裡輸入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比賽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〞)</a:t>
            </a:r>
          </a:p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每一個活動的性質都不一樣，不清楚的話可以問學生會的社團部長</a:t>
            </a:r>
          </a:p>
        </p:txBody>
      </p:sp>
      <p:sp>
        <p:nvSpPr>
          <p:cNvPr id="11" name="橢圓 10"/>
          <p:cNvSpPr/>
          <p:nvPr/>
        </p:nvSpPr>
        <p:spPr bwMode="auto">
          <a:xfrm>
            <a:off x="1630363" y="2241550"/>
            <a:ext cx="1285875" cy="396875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  <p:sp>
        <p:nvSpPr>
          <p:cNvPr id="32778" name="向左箭號 11"/>
          <p:cNvSpPr>
            <a:spLocks noChangeArrowheads="1"/>
          </p:cNvSpPr>
          <p:nvPr/>
        </p:nvSpPr>
        <p:spPr bwMode="auto">
          <a:xfrm rot="5400000">
            <a:off x="1960563" y="3595688"/>
            <a:ext cx="722312" cy="385762"/>
          </a:xfrm>
          <a:prstGeom prst="leftArrow">
            <a:avLst>
              <a:gd name="adj1" fmla="val 50000"/>
              <a:gd name="adj2" fmla="val 49983"/>
            </a:avLst>
          </a:prstGeom>
          <a:solidFill>
            <a:schemeClr val="bg1"/>
          </a:solidFill>
          <a:ln w="38100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32779" name="文字方塊 12"/>
          <p:cNvSpPr txBox="1">
            <a:spLocks noChangeArrowheads="1"/>
          </p:cNvSpPr>
          <p:nvPr/>
        </p:nvSpPr>
        <p:spPr bwMode="auto">
          <a:xfrm>
            <a:off x="876300" y="4652963"/>
            <a:ext cx="5616575" cy="4619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輸入完畢之後，按下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登入系統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文字方塊 5"/>
          <p:cNvSpPr txBox="1">
            <a:spLocks noChangeArrowheads="1"/>
          </p:cNvSpPr>
          <p:nvPr/>
        </p:nvSpPr>
        <p:spPr bwMode="auto">
          <a:xfrm>
            <a:off x="179388" y="3627438"/>
            <a:ext cx="5616575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當你看到這個畫面時，就代表資料已經從校務系統上傳至學生會系統了。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3796" name="文字方塊 1"/>
          <p:cNvSpPr txBox="1">
            <a:spLocks noChangeArrowheads="1"/>
          </p:cNvSpPr>
          <p:nvPr/>
        </p:nvSpPr>
        <p:spPr bwMode="auto">
          <a:xfrm>
            <a:off x="2987675" y="4697413"/>
            <a:ext cx="5184775" cy="1570037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接下來要到學生會系統，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我們用新的瀏覽器分頁來進行操作</a:t>
            </a:r>
            <a:r>
              <a:rPr lang="zh-TW" altLang="en-US"/>
              <a:t>。</a:t>
            </a:r>
            <a:endParaRPr lang="en-US" altLang="zh-TW"/>
          </a:p>
          <a:p>
            <a:pPr algn="ctr" eaLnBrk="1" hangingPunct="1"/>
            <a:r>
              <a:rPr lang="zh-TW" altLang="en-US" b="1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國立高雄應用科技大學</a:t>
            </a:r>
            <a:r>
              <a:rPr lang="en-US" altLang="zh-TW" b="1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b="1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學生會網址</a:t>
            </a:r>
            <a:endParaRPr lang="en-US" altLang="zh-TW" b="1">
              <a:solidFill>
                <a:schemeClr val="accent2"/>
              </a:solidFill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http://sa.kuas.edu.tw/index.php</a:t>
            </a:r>
          </a:p>
        </p:txBody>
      </p:sp>
      <p:sp>
        <p:nvSpPr>
          <p:cNvPr id="8" name="橢圓 7"/>
          <p:cNvSpPr/>
          <p:nvPr/>
        </p:nvSpPr>
        <p:spPr bwMode="auto">
          <a:xfrm>
            <a:off x="3419475" y="0"/>
            <a:ext cx="1800225" cy="333375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kumimoji="0" lang="zh-TW" altLang="en-US"/>
          </a:p>
        </p:txBody>
      </p:sp>
      <p:cxnSp>
        <p:nvCxnSpPr>
          <p:cNvPr id="33798" name="直線單箭頭接點 8"/>
          <p:cNvCxnSpPr>
            <a:cxnSpLocks noChangeShapeType="1"/>
          </p:cNvCxnSpPr>
          <p:nvPr/>
        </p:nvCxnSpPr>
        <p:spPr bwMode="auto">
          <a:xfrm>
            <a:off x="4787900" y="620713"/>
            <a:ext cx="2305050" cy="3960812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879725" y="5246688"/>
            <a:ext cx="4537075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輸入學生會系統的帳號和密碼後登入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僅供</a:t>
            </a:r>
            <a:r>
              <a:rPr lang="zh-TW" altLang="en-US" b="1" u="heavy" dirty="0">
                <a:latin typeface="標楷體" pitchFamily="65" charset="-120"/>
                <a:ea typeface="標楷體" pitchFamily="65" charset="-120"/>
              </a:rPr>
              <a:t>社長權限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4820" name="矩形 3"/>
          <p:cNvSpPr>
            <a:spLocks noChangeArrowheads="1"/>
          </p:cNvSpPr>
          <p:nvPr/>
        </p:nvSpPr>
        <p:spPr bwMode="auto">
          <a:xfrm>
            <a:off x="250825" y="5084763"/>
            <a:ext cx="1800225" cy="8318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4821" name="向左箭號 4"/>
          <p:cNvSpPr>
            <a:spLocks noChangeArrowheads="1"/>
          </p:cNvSpPr>
          <p:nvPr/>
        </p:nvSpPr>
        <p:spPr bwMode="auto">
          <a:xfrm>
            <a:off x="2232025" y="5238750"/>
            <a:ext cx="360363" cy="4032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3" name="橢圓 2"/>
          <p:cNvSpPr>
            <a:spLocks noChangeArrowheads="1"/>
          </p:cNvSpPr>
          <p:nvPr/>
        </p:nvSpPr>
        <p:spPr bwMode="auto">
          <a:xfrm>
            <a:off x="0" y="5946775"/>
            <a:ext cx="1566863" cy="287338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5844" name="文字方塊 3"/>
          <p:cNvSpPr txBox="1">
            <a:spLocks noChangeArrowheads="1"/>
          </p:cNvSpPr>
          <p:nvPr/>
        </p:nvSpPr>
        <p:spPr bwMode="auto">
          <a:xfrm>
            <a:off x="2303463" y="5135563"/>
            <a:ext cx="6084887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登入學生會系統後，點選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社團資訊系統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5845" name="向左箭號 4"/>
          <p:cNvSpPr>
            <a:spLocks noChangeArrowheads="1"/>
          </p:cNvSpPr>
          <p:nvPr/>
        </p:nvSpPr>
        <p:spPr bwMode="auto">
          <a:xfrm rot="-2088346">
            <a:off x="1703388" y="5561013"/>
            <a:ext cx="360362" cy="4032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7" name="文字方塊 2"/>
          <p:cNvSpPr txBox="1">
            <a:spLocks noChangeArrowheads="1"/>
          </p:cNvSpPr>
          <p:nvPr/>
        </p:nvSpPr>
        <p:spPr bwMode="auto">
          <a:xfrm>
            <a:off x="2124075" y="3429000"/>
            <a:ext cx="6769100" cy="157003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這裡就是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學生會社團資訊系統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的操作主畫面，可以看到在左方有一整列的選單。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在這裡我們要進行活動資訊的修改，請先點選左方的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活動預算管理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6868" name="橢圓 3"/>
          <p:cNvSpPr>
            <a:spLocks noChangeArrowheads="1"/>
          </p:cNvSpPr>
          <p:nvPr/>
        </p:nvSpPr>
        <p:spPr bwMode="auto">
          <a:xfrm>
            <a:off x="69850" y="4508500"/>
            <a:ext cx="1189038" cy="360363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36869" name="向左箭號 4"/>
          <p:cNvSpPr>
            <a:spLocks noChangeArrowheads="1"/>
          </p:cNvSpPr>
          <p:nvPr/>
        </p:nvSpPr>
        <p:spPr bwMode="auto">
          <a:xfrm rot="-263861">
            <a:off x="1476375" y="4506913"/>
            <a:ext cx="514350" cy="403225"/>
          </a:xfrm>
          <a:prstGeom prst="leftArrow">
            <a:avLst>
              <a:gd name="adj1" fmla="val 50000"/>
              <a:gd name="adj2" fmla="val 50049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剪去同側角落矩形 13"/>
          <p:cNvSpPr/>
          <p:nvPr/>
        </p:nvSpPr>
        <p:spPr bwMode="auto">
          <a:xfrm>
            <a:off x="435155" y="980728"/>
            <a:ext cx="3073723" cy="3672408"/>
          </a:xfrm>
          <a:prstGeom prst="snip2SameRect">
            <a:avLst/>
          </a:prstGeom>
          <a:gradFill>
            <a:gsLst>
              <a:gs pos="88000">
                <a:srgbClr val="CCF7E4"/>
              </a:gs>
              <a:gs pos="93750">
                <a:srgbClr val="D9F9EB"/>
              </a:gs>
              <a:gs pos="50000">
                <a:srgbClr val="DCDB6E"/>
              </a:gs>
              <a:gs pos="0">
                <a:srgbClr val="FFC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624232" y="2024844"/>
            <a:ext cx="2664296" cy="1008112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rgbClr val="C5863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共同</a:t>
            </a: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經費</a:t>
            </a:r>
          </a:p>
        </p:txBody>
      </p:sp>
      <p:sp>
        <p:nvSpPr>
          <p:cNvPr id="11" name="圓角矩形 10"/>
          <p:cNvSpPr/>
          <p:nvPr/>
        </p:nvSpPr>
        <p:spPr bwMode="auto">
          <a:xfrm>
            <a:off x="995582" y="3266460"/>
            <a:ext cx="1921595" cy="864096"/>
          </a:xfrm>
          <a:prstGeom prst="roundRect">
            <a:avLst/>
          </a:prstGeom>
          <a:solidFill>
            <a:schemeClr val="bg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基本</a:t>
            </a: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經費</a:t>
            </a:r>
          </a:p>
        </p:txBody>
      </p:sp>
      <p:sp>
        <p:nvSpPr>
          <p:cNvPr id="15" name="剪去同側角落矩形 14"/>
          <p:cNvSpPr/>
          <p:nvPr/>
        </p:nvSpPr>
        <p:spPr bwMode="auto">
          <a:xfrm>
            <a:off x="5580112" y="999844"/>
            <a:ext cx="3073723" cy="3672408"/>
          </a:xfrm>
          <a:prstGeom prst="snip2SameRect">
            <a:avLst/>
          </a:prstGeom>
          <a:gradFill>
            <a:gsLst>
              <a:gs pos="88000">
                <a:srgbClr val="CCF7E4"/>
              </a:gs>
              <a:gs pos="93750">
                <a:srgbClr val="D9F9EB"/>
              </a:gs>
              <a:gs pos="50000">
                <a:srgbClr val="DCDB6E"/>
              </a:gs>
              <a:gs pos="0">
                <a:srgbClr val="FFC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786491" y="2836048"/>
            <a:ext cx="2664296" cy="648072"/>
          </a:xfrm>
          <a:prstGeom prst="rect">
            <a:avLst/>
          </a:prstGeom>
          <a:solidFill>
            <a:schemeClr val="bg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學校補助經費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995582" y="270907"/>
            <a:ext cx="229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學生會管理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80112" y="27090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課外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活動組管理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加號 17"/>
          <p:cNvSpPr/>
          <p:nvPr/>
        </p:nvSpPr>
        <p:spPr bwMode="auto">
          <a:xfrm>
            <a:off x="3923928" y="2331992"/>
            <a:ext cx="1296144" cy="1656184"/>
          </a:xfrm>
          <a:prstGeom prst="mathPl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等於 18"/>
          <p:cNvSpPr/>
          <p:nvPr/>
        </p:nvSpPr>
        <p:spPr bwMode="auto">
          <a:xfrm>
            <a:off x="329508" y="5151931"/>
            <a:ext cx="1332147" cy="1440160"/>
          </a:xfrm>
          <a:prstGeom prst="mathEqual">
            <a:avLst/>
          </a:prstGeom>
          <a:solidFill>
            <a:srgbClr val="FFC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56380" y="5431274"/>
            <a:ext cx="6552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5400" b="1" dirty="0">
                <a:ln w="12700">
                  <a:noFill/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可向校方申請</a:t>
            </a:r>
            <a:r>
              <a:rPr lang="zh-TW" altLang="en-US" sz="5400" b="1" dirty="0" smtClean="0">
                <a:ln w="12700">
                  <a:noFill/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的經費</a:t>
            </a:r>
            <a:endParaRPr lang="zh-TW" altLang="en-US" sz="5400" b="1" dirty="0">
              <a:ln w="12700">
                <a:noFill/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189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2339975" y="3573463"/>
            <a:ext cx="6553200" cy="287337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7892" name="文字方塊 3"/>
          <p:cNvSpPr txBox="1">
            <a:spLocks noChangeArrowheads="1"/>
          </p:cNvSpPr>
          <p:nvPr/>
        </p:nvSpPr>
        <p:spPr bwMode="auto">
          <a:xfrm>
            <a:off x="1476375" y="4757738"/>
            <a:ext cx="7026275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這裡可以看到我們所有從校務系統上傳至學生會系統的活動項目，不過細節部分還需要再重新調整。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現在請點選左方的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修改與刪除活動管理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7893" name="向左箭號 4"/>
          <p:cNvSpPr>
            <a:spLocks noChangeArrowheads="1"/>
          </p:cNvSpPr>
          <p:nvPr/>
        </p:nvSpPr>
        <p:spPr bwMode="auto">
          <a:xfrm rot="5400000">
            <a:off x="3235326" y="4065587"/>
            <a:ext cx="628650" cy="403225"/>
          </a:xfrm>
          <a:prstGeom prst="leftArrow">
            <a:avLst>
              <a:gd name="adj1" fmla="val 50000"/>
              <a:gd name="adj2" fmla="val 49991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37894" name="橢圓 5"/>
          <p:cNvSpPr>
            <a:spLocks noChangeArrowheads="1"/>
          </p:cNvSpPr>
          <p:nvPr/>
        </p:nvSpPr>
        <p:spPr bwMode="auto">
          <a:xfrm>
            <a:off x="69850" y="4267200"/>
            <a:ext cx="1622425" cy="358775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5" name="矩形 2"/>
          <p:cNvSpPr>
            <a:spLocks noChangeArrowheads="1"/>
          </p:cNvSpPr>
          <p:nvPr/>
        </p:nvSpPr>
        <p:spPr bwMode="auto">
          <a:xfrm>
            <a:off x="3059113" y="2349500"/>
            <a:ext cx="3241675" cy="287338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8916" name="文字方塊 3"/>
          <p:cNvSpPr txBox="1">
            <a:spLocks noChangeArrowheads="1"/>
          </p:cNvSpPr>
          <p:nvPr/>
        </p:nvSpPr>
        <p:spPr bwMode="auto">
          <a:xfrm>
            <a:off x="2287588" y="3663950"/>
            <a:ext cx="6172200" cy="46196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選取要修改細節的活動之後，按下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讀取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8917" name="向左箭號 4"/>
          <p:cNvSpPr>
            <a:spLocks noChangeArrowheads="1"/>
          </p:cNvSpPr>
          <p:nvPr/>
        </p:nvSpPr>
        <p:spPr bwMode="auto">
          <a:xfrm rot="5400000">
            <a:off x="3846513" y="2913062"/>
            <a:ext cx="628650" cy="403225"/>
          </a:xfrm>
          <a:prstGeom prst="leftArrow">
            <a:avLst>
              <a:gd name="adj1" fmla="val 50000"/>
              <a:gd name="adj2" fmla="val 49991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2484438" y="2708275"/>
            <a:ext cx="3455987" cy="1368425"/>
          </a:xfrm>
          <a:prstGeom prst="rect">
            <a:avLst/>
          </a:prstGeom>
          <a:noFill/>
          <a:ln w="381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9940" name="文字方塊 4"/>
          <p:cNvSpPr txBox="1">
            <a:spLocks noChangeArrowheads="1"/>
          </p:cNvSpPr>
          <p:nvPr/>
        </p:nvSpPr>
        <p:spPr bwMode="auto">
          <a:xfrm>
            <a:off x="6372225" y="1924050"/>
            <a:ext cx="2592388" cy="157003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輸入活動的相關資料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內容要完全和在校務系統所打的相同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9941" name="向左箭號 5"/>
          <p:cNvSpPr>
            <a:spLocks noChangeArrowheads="1"/>
          </p:cNvSpPr>
          <p:nvPr/>
        </p:nvSpPr>
        <p:spPr bwMode="auto">
          <a:xfrm rot="-1795444">
            <a:off x="5973763" y="2940050"/>
            <a:ext cx="339725" cy="34448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39942" name="矩形 6"/>
          <p:cNvSpPr>
            <a:spLocks noChangeArrowheads="1"/>
          </p:cNvSpPr>
          <p:nvPr/>
        </p:nvSpPr>
        <p:spPr bwMode="auto">
          <a:xfrm>
            <a:off x="2339975" y="4221163"/>
            <a:ext cx="5256213" cy="1008062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9943" name="文字方塊 7"/>
          <p:cNvSpPr txBox="1">
            <a:spLocks noChangeArrowheads="1"/>
          </p:cNvSpPr>
          <p:nvPr/>
        </p:nvSpPr>
        <p:spPr bwMode="auto">
          <a:xfrm>
            <a:off x="1476375" y="5373688"/>
            <a:ext cx="7272338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在這裡的活動概述的部分要和校務系統打的一樣之外，還要新增活動單位、流程等等的細項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如圖所示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3" name="矩形 2"/>
          <p:cNvSpPr>
            <a:spLocks noChangeArrowheads="1"/>
          </p:cNvSpPr>
          <p:nvPr/>
        </p:nvSpPr>
        <p:spPr bwMode="auto">
          <a:xfrm>
            <a:off x="5364163" y="5056188"/>
            <a:ext cx="503237" cy="460375"/>
          </a:xfrm>
          <a:prstGeom prst="rect">
            <a:avLst/>
          </a:prstGeom>
          <a:noFill/>
          <a:ln w="381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0964" name="文字方塊 3"/>
          <p:cNvSpPr txBox="1">
            <a:spLocks noChangeArrowheads="1"/>
          </p:cNvSpPr>
          <p:nvPr/>
        </p:nvSpPr>
        <p:spPr bwMode="auto">
          <a:xfrm>
            <a:off x="2484438" y="3587750"/>
            <a:ext cx="5975350" cy="46196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資料輸入完畢後，按下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送出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以儲存資料</a:t>
            </a:r>
          </a:p>
        </p:txBody>
      </p:sp>
      <p:sp>
        <p:nvSpPr>
          <p:cNvPr id="40965" name="向左箭號 4"/>
          <p:cNvSpPr>
            <a:spLocks noChangeArrowheads="1"/>
          </p:cNvSpPr>
          <p:nvPr/>
        </p:nvSpPr>
        <p:spPr bwMode="auto">
          <a:xfrm rot="-5400000">
            <a:off x="5251451" y="4316412"/>
            <a:ext cx="628650" cy="403225"/>
          </a:xfrm>
          <a:prstGeom prst="leftArrow">
            <a:avLst>
              <a:gd name="adj1" fmla="val 50000"/>
              <a:gd name="adj2" fmla="val 49991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40966" name="矩形 5"/>
          <p:cNvSpPr>
            <a:spLocks noChangeArrowheads="1"/>
          </p:cNvSpPr>
          <p:nvPr/>
        </p:nvSpPr>
        <p:spPr bwMode="auto">
          <a:xfrm>
            <a:off x="5364163" y="5632450"/>
            <a:ext cx="503237" cy="460375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0967" name="文字方塊 6"/>
          <p:cNvSpPr txBox="1">
            <a:spLocks noChangeArrowheads="1"/>
          </p:cNvSpPr>
          <p:nvPr/>
        </p:nvSpPr>
        <p:spPr bwMode="auto">
          <a:xfrm>
            <a:off x="265113" y="4892675"/>
            <a:ext cx="4084637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如果點選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刪除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，將會刪除在學生會系統裡儲存的活動資料</a:t>
            </a:r>
          </a:p>
        </p:txBody>
      </p:sp>
      <p:sp>
        <p:nvSpPr>
          <p:cNvPr id="40968" name="向左箭號 7"/>
          <p:cNvSpPr>
            <a:spLocks noChangeArrowheads="1"/>
          </p:cNvSpPr>
          <p:nvPr/>
        </p:nvSpPr>
        <p:spPr bwMode="auto">
          <a:xfrm rot="-9244891">
            <a:off x="4551363" y="5638800"/>
            <a:ext cx="646112" cy="395288"/>
          </a:xfrm>
          <a:prstGeom prst="leftArrow">
            <a:avLst>
              <a:gd name="adj1" fmla="val 50000"/>
              <a:gd name="adj2" fmla="val 49997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1" name="文字方塊 2"/>
          <p:cNvSpPr txBox="1">
            <a:spLocks noChangeArrowheads="1"/>
          </p:cNvSpPr>
          <p:nvPr/>
        </p:nvSpPr>
        <p:spPr bwMode="auto">
          <a:xfrm>
            <a:off x="2268538" y="4508500"/>
            <a:ext cx="5256212" cy="46196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現在請點選左方的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活動預算管理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3012" name="橢圓 3"/>
          <p:cNvSpPr>
            <a:spLocks noChangeArrowheads="1"/>
          </p:cNvSpPr>
          <p:nvPr/>
        </p:nvSpPr>
        <p:spPr bwMode="auto">
          <a:xfrm>
            <a:off x="69850" y="4508500"/>
            <a:ext cx="1189038" cy="360363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3013" name="向左箭號 4"/>
          <p:cNvSpPr>
            <a:spLocks noChangeArrowheads="1"/>
          </p:cNvSpPr>
          <p:nvPr/>
        </p:nvSpPr>
        <p:spPr bwMode="auto">
          <a:xfrm rot="-263861">
            <a:off x="1476375" y="4506913"/>
            <a:ext cx="514350" cy="403225"/>
          </a:xfrm>
          <a:prstGeom prst="leftArrow">
            <a:avLst>
              <a:gd name="adj1" fmla="val 50000"/>
              <a:gd name="adj2" fmla="val 50049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5" name="矩形 2"/>
          <p:cNvSpPr>
            <a:spLocks noChangeArrowheads="1"/>
          </p:cNvSpPr>
          <p:nvPr/>
        </p:nvSpPr>
        <p:spPr bwMode="auto">
          <a:xfrm>
            <a:off x="2339975" y="3573463"/>
            <a:ext cx="6553200" cy="287337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4036" name="文字方塊 3"/>
          <p:cNvSpPr txBox="1">
            <a:spLocks noChangeArrowheads="1"/>
          </p:cNvSpPr>
          <p:nvPr/>
        </p:nvSpPr>
        <p:spPr bwMode="auto">
          <a:xfrm>
            <a:off x="2339975" y="4757738"/>
            <a:ext cx="5256213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現在請點選上方活動項目的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編輯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4037" name="向左箭號 4"/>
          <p:cNvSpPr>
            <a:spLocks noChangeArrowheads="1"/>
          </p:cNvSpPr>
          <p:nvPr/>
        </p:nvSpPr>
        <p:spPr bwMode="auto">
          <a:xfrm rot="5400000">
            <a:off x="6907213" y="4092575"/>
            <a:ext cx="628650" cy="403225"/>
          </a:xfrm>
          <a:prstGeom prst="leftArrow">
            <a:avLst>
              <a:gd name="adj1" fmla="val 50000"/>
              <a:gd name="adj2" fmla="val 49991"/>
            </a:avLst>
          </a:prstGeom>
          <a:solidFill>
            <a:schemeClr val="bg1"/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44038" name="橢圓 5"/>
          <p:cNvSpPr>
            <a:spLocks noChangeArrowheads="1"/>
          </p:cNvSpPr>
          <p:nvPr/>
        </p:nvSpPr>
        <p:spPr bwMode="auto">
          <a:xfrm>
            <a:off x="7019925" y="3576638"/>
            <a:ext cx="576263" cy="311150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文字方塊 2"/>
          <p:cNvSpPr txBox="1">
            <a:spLocks noChangeArrowheads="1"/>
          </p:cNvSpPr>
          <p:nvPr/>
        </p:nvSpPr>
        <p:spPr bwMode="auto">
          <a:xfrm>
            <a:off x="4284663" y="1982788"/>
            <a:ext cx="4391025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請在這裡輸入活動的負責人</a:t>
            </a:r>
          </a:p>
        </p:txBody>
      </p:sp>
      <p:sp>
        <p:nvSpPr>
          <p:cNvPr id="45060" name="橢圓 3"/>
          <p:cNvSpPr>
            <a:spLocks noChangeArrowheads="1"/>
          </p:cNvSpPr>
          <p:nvPr/>
        </p:nvSpPr>
        <p:spPr bwMode="auto">
          <a:xfrm>
            <a:off x="2195513" y="3141663"/>
            <a:ext cx="2376487" cy="28733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45061" name="直線單箭頭接點 4"/>
          <p:cNvCxnSpPr>
            <a:cxnSpLocks noChangeShapeType="1"/>
          </p:cNvCxnSpPr>
          <p:nvPr/>
        </p:nvCxnSpPr>
        <p:spPr bwMode="auto">
          <a:xfrm flipH="1">
            <a:off x="3327400" y="2519363"/>
            <a:ext cx="936625" cy="431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062" name="文字方塊 7"/>
          <p:cNvSpPr txBox="1">
            <a:spLocks noChangeArrowheads="1"/>
          </p:cNvSpPr>
          <p:nvPr/>
        </p:nvSpPr>
        <p:spPr bwMode="auto">
          <a:xfrm>
            <a:off x="3563938" y="5445125"/>
            <a:ext cx="4392612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在這裡輸入活動的相關經費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要和在校務系統裡輸入的相同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5063" name="矩形 6"/>
          <p:cNvSpPr>
            <a:spLocks noChangeArrowheads="1"/>
          </p:cNvSpPr>
          <p:nvPr/>
        </p:nvSpPr>
        <p:spPr bwMode="auto">
          <a:xfrm>
            <a:off x="2195513" y="3573463"/>
            <a:ext cx="6769100" cy="15113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cxnSp>
        <p:nvCxnSpPr>
          <p:cNvPr id="45064" name="直線單箭頭接點 10"/>
          <p:cNvCxnSpPr>
            <a:cxnSpLocks noChangeShapeType="1"/>
          </p:cNvCxnSpPr>
          <p:nvPr/>
        </p:nvCxnSpPr>
        <p:spPr bwMode="auto">
          <a:xfrm flipH="1" flipV="1">
            <a:off x="2901950" y="5113338"/>
            <a:ext cx="661988" cy="476250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4763"/>
            <a:ext cx="9150350" cy="686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矩形 1"/>
          <p:cNvSpPr>
            <a:spLocks noChangeArrowheads="1"/>
          </p:cNvSpPr>
          <p:nvPr/>
        </p:nvSpPr>
        <p:spPr bwMode="auto">
          <a:xfrm>
            <a:off x="2916238" y="2781300"/>
            <a:ext cx="2700337" cy="792163"/>
          </a:xfrm>
          <a:prstGeom prst="rect">
            <a:avLst/>
          </a:prstGeom>
          <a:noFill/>
          <a:ln w="508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2555875" y="404813"/>
            <a:ext cx="5592763" cy="157003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如果要向</a:t>
            </a: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學校 </a:t>
            </a:r>
            <a:r>
              <a:rPr lang="en-US" altLang="zh-TW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or </a:t>
            </a: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申請補助經費的話</a:t>
            </a:r>
            <a:r>
              <a:rPr lang="zh-TW" altLang="en-US" b="1" dirty="0" smtClean="0">
                <a:latin typeface="標楷體"/>
                <a:ea typeface="標楷體"/>
              </a:rPr>
              <a:t>，就在這裡輸入金額</a:t>
            </a:r>
            <a:r>
              <a:rPr lang="en-US" altLang="zh-TW" b="1" dirty="0" smtClean="0">
                <a:latin typeface="標楷體"/>
                <a:ea typeface="標楷體"/>
              </a:rPr>
              <a:t>(</a:t>
            </a:r>
            <a:r>
              <a:rPr lang="zh-TW" altLang="en-US" b="1" dirty="0" smtClean="0">
                <a:latin typeface="標楷體"/>
                <a:ea typeface="標楷體"/>
              </a:rPr>
              <a:t>正體數字</a:t>
            </a:r>
            <a:r>
              <a:rPr lang="en-US" altLang="zh-TW" b="1" dirty="0" smtClean="0">
                <a:latin typeface="標楷體"/>
                <a:ea typeface="標楷體"/>
              </a:rPr>
              <a:t>)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 eaLnBrk="1" hangingPunct="1">
              <a:defRPr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※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輸入格式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algn="ctr" eaLnBrk="1" hangingPunct="1">
              <a:defRPr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懇請</a:t>
            </a: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學生會 </a:t>
            </a:r>
            <a:r>
              <a:rPr lang="en-US" altLang="zh-TW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or </a:t>
            </a: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學校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補助</a:t>
            </a:r>
            <a:r>
              <a:rPr lang="en-US" altLang="zh-TW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XX</a:t>
            </a:r>
            <a:r>
              <a:rPr lang="zh-TW" altLang="en-US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經費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元整</a:t>
            </a:r>
          </a:p>
        </p:txBody>
      </p:sp>
      <p:sp>
        <p:nvSpPr>
          <p:cNvPr id="46085" name="矩形 4"/>
          <p:cNvSpPr>
            <a:spLocks noChangeArrowheads="1"/>
          </p:cNvSpPr>
          <p:nvPr/>
        </p:nvSpPr>
        <p:spPr bwMode="auto">
          <a:xfrm>
            <a:off x="5724525" y="2781300"/>
            <a:ext cx="2592388" cy="792163"/>
          </a:xfrm>
          <a:prstGeom prst="rect">
            <a:avLst/>
          </a:prstGeom>
          <a:noFill/>
          <a:ln w="508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6086" name="橢圓 3"/>
          <p:cNvSpPr>
            <a:spLocks noChangeArrowheads="1"/>
          </p:cNvSpPr>
          <p:nvPr/>
        </p:nvSpPr>
        <p:spPr bwMode="auto">
          <a:xfrm>
            <a:off x="4824413" y="1543050"/>
            <a:ext cx="792162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6087" name="橢圓 3"/>
          <p:cNvSpPr>
            <a:spLocks noChangeArrowheads="1"/>
          </p:cNvSpPr>
          <p:nvPr/>
        </p:nvSpPr>
        <p:spPr bwMode="auto">
          <a:xfrm>
            <a:off x="3276600" y="1543050"/>
            <a:ext cx="1150938" cy="4381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46088" name="直線單箭頭接點 4"/>
          <p:cNvCxnSpPr>
            <a:cxnSpLocks noChangeShapeType="1"/>
          </p:cNvCxnSpPr>
          <p:nvPr/>
        </p:nvCxnSpPr>
        <p:spPr bwMode="auto">
          <a:xfrm>
            <a:off x="5616575" y="1862138"/>
            <a:ext cx="1116013" cy="9191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89" name="直線單箭頭接點 4"/>
          <p:cNvCxnSpPr>
            <a:cxnSpLocks noChangeShapeType="1"/>
          </p:cNvCxnSpPr>
          <p:nvPr/>
        </p:nvCxnSpPr>
        <p:spPr bwMode="auto">
          <a:xfrm>
            <a:off x="3708400" y="1974850"/>
            <a:ext cx="0" cy="7921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0" name="矩形 6"/>
          <p:cNvSpPr>
            <a:spLocks noChangeArrowheads="1"/>
          </p:cNvSpPr>
          <p:nvPr/>
        </p:nvSpPr>
        <p:spPr bwMode="auto">
          <a:xfrm>
            <a:off x="2916238" y="4149725"/>
            <a:ext cx="5400675" cy="611188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6091" name="弧形向右箭號 23"/>
          <p:cNvSpPr>
            <a:spLocks noChangeArrowheads="1"/>
          </p:cNvSpPr>
          <p:nvPr/>
        </p:nvSpPr>
        <p:spPr bwMode="auto">
          <a:xfrm>
            <a:off x="2555875" y="3186113"/>
            <a:ext cx="327025" cy="1108075"/>
          </a:xfrm>
          <a:prstGeom prst="curvedRightArrow">
            <a:avLst>
              <a:gd name="adj1" fmla="val 40425"/>
              <a:gd name="adj2" fmla="val 40425"/>
              <a:gd name="adj3" fmla="val 25000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  <p:sp>
        <p:nvSpPr>
          <p:cNvPr id="26" name="文字方塊 2"/>
          <p:cNvSpPr txBox="1">
            <a:spLocks noChangeArrowheads="1"/>
          </p:cNvSpPr>
          <p:nvPr/>
        </p:nvSpPr>
        <p:spPr bwMode="auto">
          <a:xfrm>
            <a:off x="101600" y="5507038"/>
            <a:ext cx="4478338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學校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的補助經費統稱為</a:t>
            </a:r>
            <a:r>
              <a:rPr lang="zh-TW" altLang="en-US" b="1" u="heavy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學校經費</a:t>
            </a:r>
            <a:endParaRPr lang="en-US" altLang="zh-TW" b="1" u="heavy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defRPr/>
            </a:pPr>
            <a:r>
              <a:rPr lang="zh-TW" altLang="en-US" b="1" u="heavy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學生會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的補助經費則分有兩種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algn="ctr" eaLnBrk="1" hangingPunct="1">
              <a:defRPr/>
            </a:pPr>
            <a:r>
              <a:rPr lang="en-US" altLang="zh-TW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u="heavy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基本經費</a:t>
            </a:r>
            <a:r>
              <a:rPr lang="zh-TW" altLang="en-US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u="heavy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共同經費</a:t>
            </a:r>
          </a:p>
        </p:txBody>
      </p:sp>
      <p:sp>
        <p:nvSpPr>
          <p:cNvPr id="46093" name="橢圓 24"/>
          <p:cNvSpPr>
            <a:spLocks noChangeArrowheads="1"/>
          </p:cNvSpPr>
          <p:nvPr/>
        </p:nvSpPr>
        <p:spPr bwMode="auto">
          <a:xfrm>
            <a:off x="6084888" y="1404938"/>
            <a:ext cx="1079500" cy="57626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cxnSp>
        <p:nvCxnSpPr>
          <p:cNvPr id="46094" name="直線單箭頭接點 27"/>
          <p:cNvCxnSpPr>
            <a:cxnSpLocks noChangeShapeType="1"/>
            <a:stCxn id="46093" idx="3"/>
            <a:endCxn id="26" idx="0"/>
          </p:cNvCxnSpPr>
          <p:nvPr/>
        </p:nvCxnSpPr>
        <p:spPr bwMode="auto">
          <a:xfrm flipH="1">
            <a:off x="2339975" y="1897063"/>
            <a:ext cx="3902075" cy="3609975"/>
          </a:xfrm>
          <a:prstGeom prst="straightConnector1">
            <a:avLst/>
          </a:prstGeom>
          <a:noFill/>
          <a:ln w="508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5" name="矩形 6"/>
          <p:cNvSpPr>
            <a:spLocks noChangeArrowheads="1"/>
          </p:cNvSpPr>
          <p:nvPr/>
        </p:nvSpPr>
        <p:spPr bwMode="auto">
          <a:xfrm>
            <a:off x="2906713" y="4862513"/>
            <a:ext cx="5400675" cy="511175"/>
          </a:xfrm>
          <a:prstGeom prst="rect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6096" name="文字方塊 2"/>
          <p:cNvSpPr txBox="1">
            <a:spLocks noChangeArrowheads="1"/>
          </p:cNvSpPr>
          <p:nvPr/>
        </p:nvSpPr>
        <p:spPr bwMode="auto">
          <a:xfrm>
            <a:off x="101600" y="3176588"/>
            <a:ext cx="2303463" cy="19399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活動總支出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補助的經費 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= 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其他經費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補助經費外的收入來源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cxnSp>
        <p:nvCxnSpPr>
          <p:cNvPr id="46097" name="直線單箭頭接點 34"/>
          <p:cNvCxnSpPr>
            <a:cxnSpLocks noChangeShapeType="1"/>
            <a:endCxn id="46095" idx="1"/>
          </p:cNvCxnSpPr>
          <p:nvPr/>
        </p:nvCxnSpPr>
        <p:spPr bwMode="auto">
          <a:xfrm>
            <a:off x="2405063" y="4760913"/>
            <a:ext cx="501650" cy="3571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8" name="橢圓 3"/>
          <p:cNvSpPr>
            <a:spLocks noChangeArrowheads="1"/>
          </p:cNvSpPr>
          <p:nvPr/>
        </p:nvSpPr>
        <p:spPr bwMode="auto">
          <a:xfrm>
            <a:off x="5111750" y="5599113"/>
            <a:ext cx="1062038" cy="4381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6099" name="文字方塊 2"/>
          <p:cNvSpPr txBox="1">
            <a:spLocks noChangeArrowheads="1"/>
          </p:cNvSpPr>
          <p:nvPr/>
        </p:nvSpPr>
        <p:spPr bwMode="auto">
          <a:xfrm>
            <a:off x="4730750" y="6245225"/>
            <a:ext cx="4370388" cy="46196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全部完成之後，按下儲存資料</a:t>
            </a:r>
          </a:p>
        </p:txBody>
      </p:sp>
      <p:cxnSp>
        <p:nvCxnSpPr>
          <p:cNvPr id="46100" name="直線單箭頭接點 40"/>
          <p:cNvCxnSpPr>
            <a:cxnSpLocks noChangeShapeType="1"/>
            <a:stCxn id="46099" idx="0"/>
            <a:endCxn id="46098" idx="6"/>
          </p:cNvCxnSpPr>
          <p:nvPr/>
        </p:nvCxnSpPr>
        <p:spPr bwMode="auto">
          <a:xfrm flipH="1" flipV="1">
            <a:off x="6173788" y="5818188"/>
            <a:ext cx="742950" cy="4270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 bwMode="auto">
          <a:xfrm>
            <a:off x="323528" y="138695"/>
            <a:ext cx="2664296" cy="1008112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rgbClr val="C5863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共同</a:t>
            </a: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經費</a:t>
            </a:r>
          </a:p>
        </p:txBody>
      </p:sp>
      <p:sp>
        <p:nvSpPr>
          <p:cNvPr id="5" name="圓角矩形 4"/>
          <p:cNvSpPr/>
          <p:nvPr/>
        </p:nvSpPr>
        <p:spPr bwMode="auto">
          <a:xfrm>
            <a:off x="694878" y="2492896"/>
            <a:ext cx="1921595" cy="864096"/>
          </a:xfrm>
          <a:prstGeom prst="roundRect">
            <a:avLst/>
          </a:prstGeom>
          <a:solidFill>
            <a:schemeClr val="bg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dirty="0">
                <a:latin typeface="標楷體" pitchFamily="65" charset="-120"/>
                <a:ea typeface="標楷體" pitchFamily="65" charset="-120"/>
              </a:rPr>
              <a:t>基本</a:t>
            </a: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經費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355041" y="4635948"/>
            <a:ext cx="2664296" cy="648072"/>
          </a:xfrm>
          <a:prstGeom prst="rect">
            <a:avLst/>
          </a:prstGeom>
          <a:solidFill>
            <a:schemeClr val="bg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rPr>
              <a:t>學校補助經費</a:t>
            </a:r>
          </a:p>
        </p:txBody>
      </p:sp>
      <p:sp>
        <p:nvSpPr>
          <p:cNvPr id="12" name="矩形圖說文字 11"/>
          <p:cNvSpPr/>
          <p:nvPr/>
        </p:nvSpPr>
        <p:spPr bwMode="auto">
          <a:xfrm>
            <a:off x="4112422" y="146932"/>
            <a:ext cx="4680520" cy="1235543"/>
          </a:xfrm>
          <a:prstGeom prst="wedgeRectCallout">
            <a:avLst>
              <a:gd name="adj1" fmla="val -66594"/>
              <a:gd name="adj2" fmla="val -14659"/>
            </a:avLst>
          </a:prstGeom>
          <a:noFill/>
          <a:ln w="50800" cap="flat" cmpd="sng" algn="ctr">
            <a:solidFill>
              <a:srgbClr val="C5863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每個學期經由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學生議會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審核通過，分配給每個社團使用的活動經費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dirty="0" smtClean="0">
                <a:latin typeface="標楷體"/>
                <a:ea typeface="標楷體"/>
              </a:rPr>
              <a:t>經費由各個社團共同分配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zh-TW" altLang="en-US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矩形圖說文字 12"/>
          <p:cNvSpPr/>
          <p:nvPr/>
        </p:nvSpPr>
        <p:spPr bwMode="auto">
          <a:xfrm>
            <a:off x="4112422" y="1598410"/>
            <a:ext cx="4680520" cy="3037538"/>
          </a:xfrm>
          <a:prstGeom prst="wedgeRectCallout">
            <a:avLst>
              <a:gd name="adj1" fmla="val -66594"/>
              <a:gd name="adj2" fmla="val -10704"/>
            </a:avLst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每學年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經由社團評鑑評分後</a:t>
            </a:r>
            <a:r>
              <a:rPr lang="zh-TW" altLang="en-US" dirty="0" smtClean="0">
                <a:latin typeface="標楷體"/>
                <a:ea typeface="標楷體"/>
              </a:rPr>
              <a:t>，依據評分的等級來給予社團相對應的經費。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※ 評分標準以及補助</a:t>
            </a:r>
            <a:endParaRPr lang="en-US" altLang="zh-TW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特優</a:t>
            </a:r>
            <a:r>
              <a:rPr lang="zh-TW" altLang="en-US" dirty="0" smtClean="0">
                <a:solidFill>
                  <a:srgbClr val="0070C0"/>
                </a:solidFill>
                <a:latin typeface="標楷體"/>
                <a:ea typeface="標楷體"/>
              </a:rPr>
              <a:t>、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優等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: 3000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元</a:t>
            </a:r>
            <a:endParaRPr lang="en-US" altLang="zh-TW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甲等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: 2000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元</a:t>
            </a:r>
            <a:endParaRPr lang="en-US" altLang="zh-TW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乙等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: 1000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元</a:t>
            </a:r>
            <a:endParaRPr lang="en-US" altLang="zh-TW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丙等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: 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無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兩次丙等即停社一年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r>
              <a:rPr lang="zh-TW" altLang="en-US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丁等</a:t>
            </a:r>
            <a:r>
              <a:rPr lang="en-US" altLang="zh-TW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: </a:t>
            </a:r>
            <a:r>
              <a:rPr lang="zh-TW" altLang="en-US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停社一年</a:t>
            </a:r>
            <a:endParaRPr lang="en-US" altLang="zh-TW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矩形圖說文字 13"/>
          <p:cNvSpPr/>
          <p:nvPr/>
        </p:nvSpPr>
        <p:spPr bwMode="auto">
          <a:xfrm>
            <a:off x="4129725" y="4850044"/>
            <a:ext cx="4680520" cy="1235543"/>
          </a:xfrm>
          <a:prstGeom prst="wedgeRectCallout">
            <a:avLst>
              <a:gd name="adj1" fmla="val -65706"/>
              <a:gd name="adj2" fmla="val -41571"/>
            </a:avLst>
          </a:prstGeom>
          <a:noFill/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每個學期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課外活動組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分配給每個社團的活動經費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r>
              <a:rPr lang="en-US" altLang="zh-TW" dirty="0" smtClean="0">
                <a:latin typeface="標楷體"/>
                <a:ea typeface="標楷體"/>
              </a:rPr>
              <a:t>(</a:t>
            </a:r>
            <a:r>
              <a:rPr lang="zh-TW" altLang="en-US" b="1" u="heavy" dirty="0" smtClean="0">
                <a:latin typeface="標楷體"/>
                <a:ea typeface="標楷體"/>
              </a:rPr>
              <a:t>每學期經費固定為</a:t>
            </a:r>
            <a:r>
              <a:rPr lang="en-US" altLang="zh-TW" b="1" u="heavy" dirty="0" smtClean="0">
                <a:latin typeface="標楷體"/>
                <a:ea typeface="標楷體"/>
              </a:rPr>
              <a:t>5000</a:t>
            </a:r>
            <a:r>
              <a:rPr lang="zh-TW" altLang="en-US" b="1" u="heavy" dirty="0" smtClean="0">
                <a:latin typeface="標楷體"/>
                <a:ea typeface="標楷體"/>
              </a:rPr>
              <a:t>元</a:t>
            </a:r>
            <a:r>
              <a:rPr lang="en-US" altLang="zh-TW" dirty="0" smtClean="0">
                <a:latin typeface="標楷體"/>
                <a:ea typeface="標楷體"/>
              </a:rPr>
              <a:t>)</a:t>
            </a:r>
            <a:endParaRPr lang="zh-TW" altLang="en-US" dirty="0" smtClean="0">
              <a:latin typeface="標楷體" pitchFamily="65" charset="-120"/>
              <a:ea typeface="標楷體" pitchFamily="65" charset="-12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0" y="6255650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這些向校方申請的經費，盡量</a:t>
            </a:r>
            <a:r>
              <a:rPr lang="zh-TW" altLang="en-US" sz="3000" b="1" dirty="0" smtClean="0">
                <a:latin typeface="標楷體"/>
                <a:ea typeface="標楷體"/>
              </a:rPr>
              <a:t>要用在</a:t>
            </a:r>
            <a:r>
              <a:rPr lang="zh-TW" altLang="en-US" sz="3000" b="1" dirty="0" smtClean="0">
                <a:solidFill>
                  <a:srgbClr val="0070C0"/>
                </a:solidFill>
                <a:latin typeface="標楷體"/>
                <a:ea typeface="標楷體"/>
              </a:rPr>
              <a:t>本校學生</a:t>
            </a:r>
            <a:r>
              <a:rPr lang="zh-TW" altLang="en-US" sz="3000" b="1" dirty="0" smtClean="0">
                <a:latin typeface="標楷體"/>
                <a:ea typeface="標楷體"/>
              </a:rPr>
              <a:t>的身上</a:t>
            </a:r>
            <a:r>
              <a:rPr lang="en-US" altLang="zh-TW" sz="3000" b="1" dirty="0" smtClean="0">
                <a:latin typeface="標楷體"/>
                <a:ea typeface="標楷體"/>
              </a:rPr>
              <a:t>!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46765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1" name="橢圓 3"/>
          <p:cNvSpPr>
            <a:spLocks noChangeArrowheads="1"/>
          </p:cNvSpPr>
          <p:nvPr/>
        </p:nvSpPr>
        <p:spPr bwMode="auto">
          <a:xfrm>
            <a:off x="7524750" y="3573463"/>
            <a:ext cx="503238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8132" name="文字方塊 2"/>
          <p:cNvSpPr txBox="1">
            <a:spLocks noChangeArrowheads="1"/>
          </p:cNvSpPr>
          <p:nvPr/>
        </p:nvSpPr>
        <p:spPr bwMode="auto">
          <a:xfrm>
            <a:off x="2916238" y="4652963"/>
            <a:ext cx="5111750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活動申請的線上作業告一段落了，現在要檢查資料是否正確地儲存。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請按一下上方欄位中的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列印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按鈕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8133" name="向左箭號 7"/>
          <p:cNvSpPr>
            <a:spLocks noChangeArrowheads="1"/>
          </p:cNvSpPr>
          <p:nvPr/>
        </p:nvSpPr>
        <p:spPr bwMode="auto">
          <a:xfrm rot="7895453">
            <a:off x="7177881" y="4133057"/>
            <a:ext cx="646113" cy="298450"/>
          </a:xfrm>
          <a:prstGeom prst="leftArrow">
            <a:avLst>
              <a:gd name="adj1" fmla="val 50000"/>
              <a:gd name="adj2" fmla="val 50173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5" name="文字方塊 2"/>
          <p:cNvSpPr txBox="1">
            <a:spLocks noChangeArrowheads="1"/>
          </p:cNvSpPr>
          <p:nvPr/>
        </p:nvSpPr>
        <p:spPr bwMode="auto">
          <a:xfrm>
            <a:off x="6948488" y="1125538"/>
            <a:ext cx="2087562" cy="15684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檢查一下各個欄位的內容是否正確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下一頁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49156" name="矩形 3"/>
          <p:cNvSpPr>
            <a:spLocks noChangeArrowheads="1"/>
          </p:cNvSpPr>
          <p:nvPr/>
        </p:nvSpPr>
        <p:spPr bwMode="auto">
          <a:xfrm>
            <a:off x="0" y="1301750"/>
            <a:ext cx="6804025" cy="5222875"/>
          </a:xfrm>
          <a:prstGeom prst="rect">
            <a:avLst/>
          </a:prstGeom>
          <a:noFill/>
          <a:ln w="508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692150"/>
            <a:ext cx="6804025" cy="4392613"/>
          </a:xfrm>
          <a:prstGeom prst="rect">
            <a:avLst/>
          </a:prstGeom>
          <a:noFill/>
          <a:ln w="508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50180" name="文字方塊 3"/>
          <p:cNvSpPr txBox="1">
            <a:spLocks noChangeArrowheads="1"/>
          </p:cNvSpPr>
          <p:nvPr/>
        </p:nvSpPr>
        <p:spPr bwMode="auto">
          <a:xfrm>
            <a:off x="6948488" y="1125538"/>
            <a:ext cx="2087562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檢查一下各個欄位的內容是否正確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0181" name="文字方塊 1"/>
          <p:cNvSpPr txBox="1">
            <a:spLocks noChangeArrowheads="1"/>
          </p:cNvSpPr>
          <p:nvPr/>
        </p:nvSpPr>
        <p:spPr bwMode="auto">
          <a:xfrm>
            <a:off x="3527425" y="5300663"/>
            <a:ext cx="2089150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如果都正確，那我們就可以關掉這個視窗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0182" name="橢圓 3"/>
          <p:cNvSpPr>
            <a:spLocks noChangeArrowheads="1"/>
          </p:cNvSpPr>
          <p:nvPr/>
        </p:nvSpPr>
        <p:spPr bwMode="auto">
          <a:xfrm>
            <a:off x="6670675" y="0"/>
            <a:ext cx="250825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50183" name="直線單箭頭接點 6"/>
          <p:cNvCxnSpPr>
            <a:cxnSpLocks noChangeShapeType="1"/>
            <a:stCxn id="50181" idx="0"/>
            <a:endCxn id="50182" idx="4"/>
          </p:cNvCxnSpPr>
          <p:nvPr/>
        </p:nvCxnSpPr>
        <p:spPr bwMode="auto">
          <a:xfrm flipV="1">
            <a:off x="4572000" y="307975"/>
            <a:ext cx="2224088" cy="49926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3" name="橢圓 3"/>
          <p:cNvSpPr>
            <a:spLocks noChangeArrowheads="1"/>
          </p:cNvSpPr>
          <p:nvPr/>
        </p:nvSpPr>
        <p:spPr bwMode="auto">
          <a:xfrm>
            <a:off x="8316913" y="3573463"/>
            <a:ext cx="503237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51204" name="文字方塊 2"/>
          <p:cNvSpPr txBox="1">
            <a:spLocks noChangeArrowheads="1"/>
          </p:cNvSpPr>
          <p:nvPr/>
        </p:nvSpPr>
        <p:spPr bwMode="auto">
          <a:xfrm>
            <a:off x="2916238" y="4652963"/>
            <a:ext cx="5400675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活動申請的線上作業告一段落了，現在要檢查資料是否正確地儲存。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請按一下上方欄位中的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概況表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按鈕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1205" name="向左箭號 7"/>
          <p:cNvSpPr>
            <a:spLocks noChangeArrowheads="1"/>
          </p:cNvSpPr>
          <p:nvPr/>
        </p:nvSpPr>
        <p:spPr bwMode="auto">
          <a:xfrm rot="7895453">
            <a:off x="7918450" y="4071938"/>
            <a:ext cx="646113" cy="300037"/>
          </a:xfrm>
          <a:prstGeom prst="leftArrow">
            <a:avLst>
              <a:gd name="adj1" fmla="val 50000"/>
              <a:gd name="adj2" fmla="val 49908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7" name="文字方塊 2"/>
          <p:cNvSpPr txBox="1">
            <a:spLocks noChangeArrowheads="1"/>
          </p:cNvSpPr>
          <p:nvPr/>
        </p:nvSpPr>
        <p:spPr bwMode="auto">
          <a:xfrm>
            <a:off x="6948488" y="1125538"/>
            <a:ext cx="2087562" cy="15684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檢查一下各個欄位的內容是否正確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下一頁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0" y="1301750"/>
            <a:ext cx="6804025" cy="5222875"/>
          </a:xfrm>
          <a:prstGeom prst="rect">
            <a:avLst/>
          </a:prstGeom>
          <a:noFill/>
          <a:ln w="508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矩形 2"/>
          <p:cNvSpPr>
            <a:spLocks noChangeArrowheads="1"/>
          </p:cNvSpPr>
          <p:nvPr/>
        </p:nvSpPr>
        <p:spPr bwMode="auto">
          <a:xfrm>
            <a:off x="0" y="692150"/>
            <a:ext cx="6804025" cy="4392613"/>
          </a:xfrm>
          <a:prstGeom prst="rect">
            <a:avLst/>
          </a:prstGeom>
          <a:noFill/>
          <a:ln w="50800" algn="ctr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53252" name="文字方塊 3"/>
          <p:cNvSpPr txBox="1">
            <a:spLocks noChangeArrowheads="1"/>
          </p:cNvSpPr>
          <p:nvPr/>
        </p:nvSpPr>
        <p:spPr bwMode="auto">
          <a:xfrm>
            <a:off x="6948488" y="1125538"/>
            <a:ext cx="2087562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檢查一下各個欄位的內容是否正確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3253" name="文字方塊 4"/>
          <p:cNvSpPr txBox="1">
            <a:spLocks noChangeArrowheads="1"/>
          </p:cNvSpPr>
          <p:nvPr/>
        </p:nvSpPr>
        <p:spPr bwMode="auto">
          <a:xfrm>
            <a:off x="3527425" y="5300663"/>
            <a:ext cx="2089150" cy="12001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如果都正確，那我們就可以關掉這個視窗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3254" name="橢圓 3"/>
          <p:cNvSpPr>
            <a:spLocks noChangeArrowheads="1"/>
          </p:cNvSpPr>
          <p:nvPr/>
        </p:nvSpPr>
        <p:spPr bwMode="auto">
          <a:xfrm>
            <a:off x="6670675" y="0"/>
            <a:ext cx="250825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53255" name="直線單箭頭接點 6"/>
          <p:cNvCxnSpPr>
            <a:cxnSpLocks noChangeShapeType="1"/>
            <a:stCxn id="53253" idx="0"/>
            <a:endCxn id="53254" idx="4"/>
          </p:cNvCxnSpPr>
          <p:nvPr/>
        </p:nvCxnSpPr>
        <p:spPr bwMode="auto">
          <a:xfrm flipV="1">
            <a:off x="4572000" y="307975"/>
            <a:ext cx="2224088" cy="49926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5" name="橢圓 3"/>
          <p:cNvSpPr>
            <a:spLocks noChangeArrowheads="1"/>
          </p:cNvSpPr>
          <p:nvPr/>
        </p:nvSpPr>
        <p:spPr bwMode="auto">
          <a:xfrm>
            <a:off x="112713" y="5545138"/>
            <a:ext cx="935037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54276" name="文字方塊 2"/>
          <p:cNvSpPr txBox="1">
            <a:spLocks noChangeArrowheads="1"/>
          </p:cNvSpPr>
          <p:nvPr/>
        </p:nvSpPr>
        <p:spPr bwMode="auto">
          <a:xfrm>
            <a:off x="2124075" y="4676775"/>
            <a:ext cx="4535488" cy="8318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確認全部的資料都沒問題之後，點選左下方的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〝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登出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〞</a:t>
            </a:r>
          </a:p>
        </p:txBody>
      </p:sp>
      <p:sp>
        <p:nvSpPr>
          <p:cNvPr id="54277" name="向左箭號 7"/>
          <p:cNvSpPr>
            <a:spLocks noChangeArrowheads="1"/>
          </p:cNvSpPr>
          <p:nvPr/>
        </p:nvSpPr>
        <p:spPr bwMode="auto">
          <a:xfrm rot="-2205445">
            <a:off x="1212850" y="5256213"/>
            <a:ext cx="646113" cy="300037"/>
          </a:xfrm>
          <a:prstGeom prst="leftArrow">
            <a:avLst>
              <a:gd name="adj1" fmla="val 50000"/>
              <a:gd name="adj2" fmla="val 49908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9" name="橢圓 3"/>
          <p:cNvSpPr>
            <a:spLocks noChangeArrowheads="1"/>
          </p:cNvSpPr>
          <p:nvPr/>
        </p:nvSpPr>
        <p:spPr bwMode="auto">
          <a:xfrm>
            <a:off x="7740650" y="1484313"/>
            <a:ext cx="935038" cy="3079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55300" name="文字方塊 2"/>
          <p:cNvSpPr txBox="1">
            <a:spLocks noChangeArrowheads="1"/>
          </p:cNvSpPr>
          <p:nvPr/>
        </p:nvSpPr>
        <p:spPr bwMode="auto">
          <a:xfrm>
            <a:off x="4859338" y="5719763"/>
            <a:ext cx="4033837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標楷體" pitchFamily="65" charset="-120"/>
                <a:ea typeface="標楷體" pitchFamily="65" charset="-120"/>
              </a:rPr>
              <a:t>記得校務系統也要確實登出</a:t>
            </a:r>
            <a:r>
              <a:rPr lang="en-US" altLang="zh-TW" b="1">
                <a:latin typeface="標楷體" pitchFamily="65" charset="-120"/>
                <a:ea typeface="標楷體" pitchFamily="65" charset="-120"/>
              </a:rPr>
              <a:t>!</a:t>
            </a:r>
          </a:p>
        </p:txBody>
      </p:sp>
      <p:cxnSp>
        <p:nvCxnSpPr>
          <p:cNvPr id="55301" name="直線單箭頭接點 5"/>
          <p:cNvCxnSpPr>
            <a:cxnSpLocks noChangeShapeType="1"/>
            <a:stCxn id="55300" idx="0"/>
          </p:cNvCxnSpPr>
          <p:nvPr/>
        </p:nvCxnSpPr>
        <p:spPr bwMode="auto">
          <a:xfrm flipV="1">
            <a:off x="6875463" y="1792288"/>
            <a:ext cx="1512887" cy="39274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2780928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發送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公文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以及注意事項</a:t>
            </a:r>
            <a:r>
              <a:rPr lang="en-US" altLang="zh-TW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28184" y="616530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點取這裡回到目錄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向右箭號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861472" y="6282689"/>
            <a:ext cx="366712" cy="287338"/>
          </a:xfrm>
          <a:prstGeom prst="rightArrow">
            <a:avLst>
              <a:gd name="adj1" fmla="val 50000"/>
              <a:gd name="adj2" fmla="val 5005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1118454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 bwMode="auto">
          <a:xfrm>
            <a:off x="4788024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1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443777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2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95735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3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971600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4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95766" y="527731"/>
            <a:ext cx="6072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送公文時，需要這些文件</a:t>
            </a:r>
            <a:r>
              <a:rPr lang="en-US" altLang="zh-TW" sz="40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:</a:t>
            </a:r>
            <a:endParaRPr lang="zh-TW" altLang="en-US" sz="40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75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143000"/>
          </a:xfrm>
        </p:spPr>
        <p:txBody>
          <a:bodyPr/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校務、學生會系統關係說明簡圖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228184" y="616530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點取這裡回到目錄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向右箭號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861472" y="6282689"/>
            <a:ext cx="366712" cy="287338"/>
          </a:xfrm>
          <a:prstGeom prst="rightArrow">
            <a:avLst>
              <a:gd name="adj1" fmla="val 50000"/>
              <a:gd name="adj2" fmla="val 5005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3369760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 bwMode="auto">
          <a:xfrm>
            <a:off x="155607" y="3099349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1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19703" y="3152001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申請表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5" name="橢圓 3"/>
          <p:cNvSpPr>
            <a:spLocks noChangeArrowheads="1"/>
          </p:cNvSpPr>
          <p:nvPr/>
        </p:nvSpPr>
        <p:spPr bwMode="auto">
          <a:xfrm>
            <a:off x="4414462" y="2945361"/>
            <a:ext cx="2821834" cy="1203719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6" name="文字方塊 2"/>
          <p:cNvSpPr txBox="1">
            <a:spLocks noChangeArrowheads="1"/>
          </p:cNvSpPr>
          <p:nvPr/>
        </p:nvSpPr>
        <p:spPr bwMode="auto">
          <a:xfrm>
            <a:off x="2699792" y="5661248"/>
            <a:ext cx="230564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要記得蓋章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7" name="直線單箭頭接點 5"/>
          <p:cNvCxnSpPr>
            <a:cxnSpLocks noChangeShapeType="1"/>
            <a:stCxn id="6" idx="0"/>
            <a:endCxn id="5" idx="3"/>
          </p:cNvCxnSpPr>
          <p:nvPr/>
        </p:nvCxnSpPr>
        <p:spPr bwMode="auto">
          <a:xfrm flipV="1">
            <a:off x="3852615" y="3972799"/>
            <a:ext cx="975095" cy="1688449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3"/>
          <p:cNvSpPr>
            <a:spLocks noChangeArrowheads="1"/>
          </p:cNvSpPr>
          <p:nvPr/>
        </p:nvSpPr>
        <p:spPr bwMode="auto">
          <a:xfrm>
            <a:off x="7055241" y="2252276"/>
            <a:ext cx="508904" cy="1176724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4934010" y="4115680"/>
            <a:ext cx="4033837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在活動申請登錄作業的頁面，點選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 smtClean="0">
                <a:latin typeface="標楷體"/>
                <a:ea typeface="標楷體"/>
              </a:rPr>
              <a:t>列印</a:t>
            </a:r>
            <a:r>
              <a:rPr lang="en-US" altLang="zh-TW" b="1" dirty="0" smtClean="0">
                <a:latin typeface="標楷體"/>
                <a:ea typeface="標楷體"/>
              </a:rPr>
              <a:t>〞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5" name="直線單箭頭接點 5"/>
          <p:cNvCxnSpPr>
            <a:cxnSpLocks noChangeShapeType="1"/>
          </p:cNvCxnSpPr>
          <p:nvPr/>
        </p:nvCxnSpPr>
        <p:spPr bwMode="auto">
          <a:xfrm flipV="1">
            <a:off x="7055241" y="3429001"/>
            <a:ext cx="254452" cy="686679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98063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7"/>
          <p:cNvSpPr txBox="1">
            <a:spLocks noChangeArrowheads="1"/>
          </p:cNvSpPr>
          <p:nvPr/>
        </p:nvSpPr>
        <p:spPr bwMode="auto">
          <a:xfrm>
            <a:off x="179388" y="3429000"/>
            <a:ext cx="4392612" cy="267765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如果用的是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Google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瀏覽器的話，那就要先安裝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相關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操作省略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之後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再點選右上方的圖示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在進入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外掛模式之後，在頁面的任意處按下右鍵後，點選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>
                <a:latin typeface="標楷體"/>
                <a:ea typeface="標楷體"/>
              </a:rPr>
              <a:t>預覽</a:t>
            </a:r>
            <a:r>
              <a:rPr lang="zh-TW" altLang="en-US" b="1" dirty="0" smtClean="0">
                <a:latin typeface="標楷體"/>
                <a:ea typeface="標楷體"/>
              </a:rPr>
              <a:t>列印</a:t>
            </a:r>
            <a:r>
              <a:rPr lang="en-US" altLang="zh-TW" b="1" dirty="0" smtClean="0">
                <a:latin typeface="標楷體"/>
                <a:ea typeface="標楷體"/>
              </a:rPr>
              <a:t>(N)〞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/>
              <a:ea typeface="標楷體"/>
            </a:endParaRPr>
          </a:p>
        </p:txBody>
      </p:sp>
      <p:cxnSp>
        <p:nvCxnSpPr>
          <p:cNvPr id="7" name="直線單箭頭接點 10"/>
          <p:cNvCxnSpPr>
            <a:cxnSpLocks noChangeShapeType="1"/>
            <a:stCxn id="6" idx="3"/>
          </p:cNvCxnSpPr>
          <p:nvPr/>
        </p:nvCxnSpPr>
        <p:spPr bwMode="auto">
          <a:xfrm flipV="1">
            <a:off x="4572000" y="548680"/>
            <a:ext cx="3744416" cy="4219148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橢圓 3"/>
          <p:cNvSpPr>
            <a:spLocks noChangeArrowheads="1"/>
          </p:cNvSpPr>
          <p:nvPr/>
        </p:nvSpPr>
        <p:spPr bwMode="auto">
          <a:xfrm>
            <a:off x="8244408" y="260648"/>
            <a:ext cx="360040" cy="28803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14" name="直線單箭頭接點 10"/>
          <p:cNvCxnSpPr>
            <a:cxnSpLocks noChangeShapeType="1"/>
            <a:stCxn id="6" idx="3"/>
          </p:cNvCxnSpPr>
          <p:nvPr/>
        </p:nvCxnSpPr>
        <p:spPr bwMode="auto">
          <a:xfrm>
            <a:off x="4572000" y="4767828"/>
            <a:ext cx="2088232" cy="389364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5617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34235" y="188640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539552" y="3327375"/>
            <a:ext cx="8071859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藉由上方的工具列調整頁面的大小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內文部分不能被切掉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 eaLnBrk="1" hangingPunct="1"/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內文下方一定要出現網址和日期</a:t>
            </a:r>
            <a:endParaRPr lang="en-US" altLang="zh-TW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調整完成後，按下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 smtClean="0">
                <a:latin typeface="標楷體"/>
                <a:ea typeface="標楷體"/>
              </a:rPr>
              <a:t>列印文件</a:t>
            </a:r>
            <a:r>
              <a:rPr lang="en-US" altLang="zh-TW" b="1" dirty="0" smtClean="0">
                <a:latin typeface="標楷體"/>
                <a:ea typeface="標楷體"/>
              </a:rPr>
              <a:t>(</a:t>
            </a:r>
            <a:r>
              <a:rPr lang="en-US" altLang="zh-TW" b="1" dirty="0">
                <a:latin typeface="標楷體"/>
                <a:ea typeface="標楷體"/>
              </a:rPr>
              <a:t>N)〞</a:t>
            </a:r>
            <a:endParaRPr lang="en-US" altLang="zh-TW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519141" y="5661248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cxnSp>
        <p:nvCxnSpPr>
          <p:cNvPr id="6" name="直線單箭頭接點 5"/>
          <p:cNvCxnSpPr>
            <a:cxnSpLocks noChangeShapeType="1"/>
            <a:stCxn id="4" idx="0"/>
          </p:cNvCxnSpPr>
          <p:nvPr/>
        </p:nvCxnSpPr>
        <p:spPr bwMode="auto">
          <a:xfrm flipH="1" flipV="1">
            <a:off x="2087094" y="567252"/>
            <a:ext cx="2488388" cy="276012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弧形接點 10"/>
          <p:cNvCxnSpPr/>
          <p:nvPr/>
        </p:nvCxnSpPr>
        <p:spPr bwMode="auto">
          <a:xfrm rot="5400000">
            <a:off x="5976160" y="4401108"/>
            <a:ext cx="1440156" cy="7920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88760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170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 bwMode="auto">
          <a:xfrm>
            <a:off x="155607" y="3099349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2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19703" y="3152001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活動</a:t>
            </a:r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概況表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1" y="-561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3"/>
          <p:cNvSpPr>
            <a:spLocks noChangeArrowheads="1"/>
          </p:cNvSpPr>
          <p:nvPr/>
        </p:nvSpPr>
        <p:spPr bwMode="auto">
          <a:xfrm>
            <a:off x="8244408" y="2766970"/>
            <a:ext cx="682905" cy="2792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4432161" y="4797153"/>
            <a:ext cx="415370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在活動經費預算表管理的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頁面，點選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>
                <a:latin typeface="標楷體"/>
                <a:ea typeface="標楷體"/>
              </a:rPr>
              <a:t>概況表</a:t>
            </a:r>
            <a:r>
              <a:rPr lang="en-US" altLang="zh-TW" b="1" dirty="0" smtClean="0">
                <a:latin typeface="標楷體"/>
                <a:ea typeface="標楷體"/>
              </a:rPr>
              <a:t>〞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5" name="直線單箭頭接點 5"/>
          <p:cNvCxnSpPr>
            <a:cxnSpLocks noChangeShapeType="1"/>
            <a:endCxn id="3" idx="4"/>
          </p:cNvCxnSpPr>
          <p:nvPr/>
        </p:nvCxnSpPr>
        <p:spPr bwMode="auto">
          <a:xfrm flipV="1">
            <a:off x="6553391" y="3046197"/>
            <a:ext cx="2032470" cy="175095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7"/>
          <p:cNvSpPr txBox="1">
            <a:spLocks noChangeArrowheads="1"/>
          </p:cNvSpPr>
          <p:nvPr/>
        </p:nvSpPr>
        <p:spPr bwMode="auto">
          <a:xfrm>
            <a:off x="179388" y="3429000"/>
            <a:ext cx="4392612" cy="267765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如果用的是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Google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瀏覽器的話，那就要先安裝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相關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操作省略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之後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再點選右上方的圖示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在進入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外掛模式之後，在頁面的任意處按下右鍵後，點選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>
                <a:latin typeface="標楷體"/>
                <a:ea typeface="標楷體"/>
              </a:rPr>
              <a:t>預覽</a:t>
            </a:r>
            <a:r>
              <a:rPr lang="zh-TW" altLang="en-US" b="1" dirty="0" smtClean="0">
                <a:latin typeface="標楷體"/>
                <a:ea typeface="標楷體"/>
              </a:rPr>
              <a:t>列印</a:t>
            </a:r>
            <a:r>
              <a:rPr lang="en-US" altLang="zh-TW" b="1" dirty="0" smtClean="0">
                <a:latin typeface="標楷體"/>
                <a:ea typeface="標楷體"/>
              </a:rPr>
              <a:t>(N)〞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/>
              <a:ea typeface="標楷體"/>
            </a:endParaRPr>
          </a:p>
        </p:txBody>
      </p:sp>
      <p:cxnSp>
        <p:nvCxnSpPr>
          <p:cNvPr id="4" name="直線單箭頭接點 10"/>
          <p:cNvCxnSpPr>
            <a:cxnSpLocks noChangeShapeType="1"/>
            <a:stCxn id="3" idx="3"/>
          </p:cNvCxnSpPr>
          <p:nvPr/>
        </p:nvCxnSpPr>
        <p:spPr bwMode="auto">
          <a:xfrm flipV="1">
            <a:off x="4572000" y="548680"/>
            <a:ext cx="3744416" cy="4219148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橢圓 3"/>
          <p:cNvSpPr>
            <a:spLocks noChangeArrowheads="1"/>
          </p:cNvSpPr>
          <p:nvPr/>
        </p:nvSpPr>
        <p:spPr bwMode="auto">
          <a:xfrm>
            <a:off x="8244408" y="260648"/>
            <a:ext cx="360040" cy="28803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cxnSp>
        <p:nvCxnSpPr>
          <p:cNvPr id="6" name="直線單箭頭接點 10"/>
          <p:cNvCxnSpPr>
            <a:cxnSpLocks noChangeShapeType="1"/>
            <a:stCxn id="3" idx="3"/>
          </p:cNvCxnSpPr>
          <p:nvPr/>
        </p:nvCxnSpPr>
        <p:spPr bwMode="auto">
          <a:xfrm>
            <a:off x="4572000" y="4767828"/>
            <a:ext cx="1152128" cy="389364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2546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34235" y="188640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5" name="文字方塊 7"/>
          <p:cNvSpPr txBox="1">
            <a:spLocks noChangeArrowheads="1"/>
          </p:cNvSpPr>
          <p:nvPr/>
        </p:nvSpPr>
        <p:spPr bwMode="auto">
          <a:xfrm>
            <a:off x="539552" y="3327375"/>
            <a:ext cx="8071859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藉由上方的工具列調整頁面的大小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內文部分不能被切掉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 eaLnBrk="1" hangingPunct="1"/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內文下方一定要出現網址和日期</a:t>
            </a:r>
            <a:endParaRPr lang="en-US" altLang="zh-TW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調整完成後，按下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 smtClean="0">
                <a:latin typeface="標楷體"/>
                <a:ea typeface="標楷體"/>
              </a:rPr>
              <a:t>列印文件</a:t>
            </a:r>
            <a:r>
              <a:rPr lang="en-US" altLang="zh-TW" b="1" dirty="0" smtClean="0">
                <a:latin typeface="標楷體"/>
                <a:ea typeface="標楷體"/>
              </a:rPr>
              <a:t>(</a:t>
            </a:r>
            <a:r>
              <a:rPr lang="en-US" altLang="zh-TW" b="1" dirty="0">
                <a:latin typeface="標楷體"/>
                <a:ea typeface="標楷體"/>
              </a:rPr>
              <a:t>N)〞</a:t>
            </a:r>
            <a:endParaRPr lang="en-US" altLang="zh-TW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2519141" y="5661248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cxnSp>
        <p:nvCxnSpPr>
          <p:cNvPr id="7" name="直線單箭頭接點 6"/>
          <p:cNvCxnSpPr>
            <a:cxnSpLocks noChangeShapeType="1"/>
            <a:stCxn id="5" idx="0"/>
          </p:cNvCxnSpPr>
          <p:nvPr/>
        </p:nvCxnSpPr>
        <p:spPr bwMode="auto">
          <a:xfrm flipH="1" flipV="1">
            <a:off x="2087094" y="567252"/>
            <a:ext cx="2488388" cy="276012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弧形接點 7"/>
          <p:cNvCxnSpPr/>
          <p:nvPr/>
        </p:nvCxnSpPr>
        <p:spPr bwMode="auto">
          <a:xfrm rot="5400000">
            <a:off x="5976160" y="4401108"/>
            <a:ext cx="1440156" cy="7920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2546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54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2" y="697282"/>
            <a:ext cx="3072342" cy="2304256"/>
          </a:xfrm>
          <a:prstGeom prst="rect">
            <a:avLst/>
          </a:prstGeom>
          <a:noFill/>
          <a:ln w="635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96" y="688281"/>
            <a:ext cx="3072000" cy="2304000"/>
          </a:xfrm>
          <a:prstGeom prst="rect">
            <a:avLst/>
          </a:prstGeom>
          <a:noFill/>
          <a:ln w="635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918018" y="-31799"/>
            <a:ext cx="184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校務系統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041705" y="-31799"/>
            <a:ext cx="23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學生會系統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向右箭號 1"/>
          <p:cNvSpPr/>
          <p:nvPr/>
        </p:nvSpPr>
        <p:spPr bwMode="auto">
          <a:xfrm>
            <a:off x="3931435" y="1336353"/>
            <a:ext cx="1224136" cy="1008112"/>
          </a:xfrm>
          <a:prstGeom prst="rightArrow">
            <a:avLst/>
          </a:prstGeom>
          <a:gradFill flip="none" rotWithShape="1">
            <a:gsLst>
              <a:gs pos="100000">
                <a:srgbClr val="00B050"/>
              </a:gs>
              <a:gs pos="100000">
                <a:srgbClr val="D9F9EB"/>
              </a:gs>
              <a:gs pos="100000">
                <a:srgbClr val="DCDB6E"/>
              </a:gs>
              <a:gs pos="0">
                <a:srgbClr val="FFC000"/>
              </a:gs>
              <a:gs pos="100000">
                <a:srgbClr val="D1EFC1"/>
              </a:gs>
              <a:gs pos="100000">
                <a:srgbClr val="00B05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45597" y="2504450"/>
            <a:ext cx="199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a typeface="標楷體" pitchFamily="65" charset="-120"/>
              </a:rPr>
              <a:t>資料上</a:t>
            </a:r>
            <a:r>
              <a:rPr lang="zh-TW" altLang="en-US" sz="2000" b="1" dirty="0" smtClean="0">
                <a:ea typeface="標楷體" pitchFamily="65" charset="-120"/>
              </a:rPr>
              <a:t>傳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、處理</a:t>
            </a:r>
            <a:endParaRPr lang="zh-TW" altLang="en-US" sz="2000" b="1" dirty="0">
              <a:ea typeface="標楷體" pitchFamily="65" charset="-12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13" y="3143073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13" y="5031561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593118" y="456538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學期預計活動登錄作業</a:t>
            </a:r>
            <a:endParaRPr lang="zh-TW" alt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768288" y="646893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活動申請登錄作業</a:t>
            </a:r>
            <a:endParaRPr lang="zh-TW" altLang="en-US" sz="18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96" y="3143073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96" y="5028937"/>
            <a:ext cx="19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6425866" y="45830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活動預算管理</a:t>
            </a:r>
            <a:endParaRPr lang="zh-TW" altLang="en-US" sz="1800" dirty="0"/>
          </a:p>
        </p:txBody>
      </p:sp>
      <p:sp>
        <p:nvSpPr>
          <p:cNvPr id="22" name="矩形 21"/>
          <p:cNvSpPr/>
          <p:nvPr/>
        </p:nvSpPr>
        <p:spPr>
          <a:xfrm>
            <a:off x="6079617" y="646893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修改與刪除活動管理</a:t>
            </a:r>
            <a:endParaRPr lang="zh-TW" altLang="en-US" sz="18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 bwMode="auto">
          <a:xfrm>
            <a:off x="155607" y="3099349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 smtClean="0"/>
              <a:t>3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19703" y="3152001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活動預算表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6" y="-561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3"/>
          <p:cNvSpPr>
            <a:spLocks noChangeArrowheads="1"/>
          </p:cNvSpPr>
          <p:nvPr/>
        </p:nvSpPr>
        <p:spPr bwMode="auto">
          <a:xfrm>
            <a:off x="7452320" y="2766970"/>
            <a:ext cx="682905" cy="2792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3640073" y="4797153"/>
            <a:ext cx="4153700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在活動經費預算表管理的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頁面，點選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>
                <a:latin typeface="標楷體"/>
                <a:ea typeface="標楷體"/>
              </a:rPr>
              <a:t>列印</a:t>
            </a:r>
            <a:r>
              <a:rPr lang="en-US" altLang="zh-TW" b="1" dirty="0" smtClean="0">
                <a:latin typeface="標楷體"/>
                <a:ea typeface="標楷體"/>
              </a:rPr>
              <a:t>〞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5" name="直線單箭頭接點 5"/>
          <p:cNvCxnSpPr>
            <a:cxnSpLocks noChangeShapeType="1"/>
            <a:endCxn id="3" idx="4"/>
          </p:cNvCxnSpPr>
          <p:nvPr/>
        </p:nvCxnSpPr>
        <p:spPr bwMode="auto">
          <a:xfrm flipV="1">
            <a:off x="5761303" y="3046197"/>
            <a:ext cx="2032470" cy="175095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77353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7"/>
          <p:cNvSpPr txBox="1">
            <a:spLocks noChangeArrowheads="1"/>
          </p:cNvSpPr>
          <p:nvPr/>
        </p:nvSpPr>
        <p:spPr bwMode="auto">
          <a:xfrm>
            <a:off x="179388" y="3429000"/>
            <a:ext cx="4392612" cy="267765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如果用的是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Google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瀏覽器的話，那就要先安裝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相關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操作省略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之後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再點選右上方的圖示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在進入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IE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外掛模式之後，在頁面的任意處按下右鍵後，點選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>
                <a:latin typeface="標楷體"/>
                <a:ea typeface="標楷體"/>
              </a:rPr>
              <a:t>預覽</a:t>
            </a:r>
            <a:r>
              <a:rPr lang="zh-TW" altLang="en-US" b="1" dirty="0" smtClean="0">
                <a:latin typeface="標楷體"/>
                <a:ea typeface="標楷體"/>
              </a:rPr>
              <a:t>列印</a:t>
            </a:r>
            <a:r>
              <a:rPr lang="en-US" altLang="zh-TW" b="1" dirty="0" smtClean="0">
                <a:latin typeface="標楷體"/>
                <a:ea typeface="標楷體"/>
              </a:rPr>
              <a:t>(N)〞</a:t>
            </a:r>
            <a:r>
              <a:rPr lang="zh-TW" altLang="en-US" b="1" dirty="0" smtClean="0">
                <a:latin typeface="標楷體"/>
                <a:ea typeface="標楷體"/>
              </a:rPr>
              <a:t>。</a:t>
            </a:r>
            <a:endParaRPr lang="en-US" altLang="zh-TW" b="1" dirty="0" smtClean="0">
              <a:latin typeface="標楷體"/>
              <a:ea typeface="標楷體"/>
            </a:endParaRPr>
          </a:p>
        </p:txBody>
      </p:sp>
      <p:cxnSp>
        <p:nvCxnSpPr>
          <p:cNvPr id="4" name="直線單箭頭接點 10"/>
          <p:cNvCxnSpPr>
            <a:cxnSpLocks noChangeShapeType="1"/>
            <a:stCxn id="3" idx="3"/>
          </p:cNvCxnSpPr>
          <p:nvPr/>
        </p:nvCxnSpPr>
        <p:spPr bwMode="auto">
          <a:xfrm flipV="1">
            <a:off x="4572000" y="548680"/>
            <a:ext cx="3744416" cy="4219148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線單箭頭接點 10"/>
          <p:cNvCxnSpPr>
            <a:cxnSpLocks noChangeShapeType="1"/>
            <a:stCxn id="3" idx="3"/>
          </p:cNvCxnSpPr>
          <p:nvPr/>
        </p:nvCxnSpPr>
        <p:spPr bwMode="auto">
          <a:xfrm>
            <a:off x="4572000" y="4767828"/>
            <a:ext cx="576064" cy="389364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橢圓 3"/>
          <p:cNvSpPr>
            <a:spLocks noChangeArrowheads="1"/>
          </p:cNvSpPr>
          <p:nvPr/>
        </p:nvSpPr>
        <p:spPr bwMode="auto">
          <a:xfrm>
            <a:off x="8244408" y="260648"/>
            <a:ext cx="360040" cy="28803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928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34235" y="188640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539552" y="3327375"/>
            <a:ext cx="8071859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藉由上方的工具列調整頁面的大小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內文部分不能被切掉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algn="ctr" eaLnBrk="1" hangingPunct="1"/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內文下方一定要出現網址和日期</a:t>
            </a:r>
            <a:endParaRPr lang="en-US" altLang="zh-TW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eaLnBrk="1" hangingPunct="1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調整完成後，按下</a:t>
            </a:r>
            <a:r>
              <a:rPr lang="en-US" altLang="zh-TW" b="1" dirty="0" smtClean="0">
                <a:latin typeface="標楷體"/>
                <a:ea typeface="標楷體"/>
              </a:rPr>
              <a:t>〝</a:t>
            </a:r>
            <a:r>
              <a:rPr lang="zh-TW" altLang="en-US" b="1" dirty="0" smtClean="0">
                <a:latin typeface="標楷體"/>
                <a:ea typeface="標楷體"/>
              </a:rPr>
              <a:t>列印文件</a:t>
            </a:r>
            <a:r>
              <a:rPr lang="en-US" altLang="zh-TW" b="1" dirty="0" smtClean="0">
                <a:latin typeface="標楷體"/>
                <a:ea typeface="標楷體"/>
              </a:rPr>
              <a:t>(</a:t>
            </a:r>
            <a:r>
              <a:rPr lang="en-US" altLang="zh-TW" b="1" dirty="0">
                <a:latin typeface="標楷體"/>
                <a:ea typeface="標楷體"/>
              </a:rPr>
              <a:t>N)〞</a:t>
            </a:r>
            <a:endParaRPr lang="en-US" altLang="zh-TW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519141" y="5661248"/>
            <a:ext cx="4105718" cy="36004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cxnSp>
        <p:nvCxnSpPr>
          <p:cNvPr id="6" name="直線單箭頭接點 5"/>
          <p:cNvCxnSpPr>
            <a:cxnSpLocks noChangeShapeType="1"/>
            <a:stCxn id="4" idx="0"/>
          </p:cNvCxnSpPr>
          <p:nvPr/>
        </p:nvCxnSpPr>
        <p:spPr bwMode="auto">
          <a:xfrm flipH="1" flipV="1">
            <a:off x="2087094" y="567252"/>
            <a:ext cx="2488388" cy="276012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弧形接點 6"/>
          <p:cNvCxnSpPr/>
          <p:nvPr/>
        </p:nvCxnSpPr>
        <p:spPr bwMode="auto">
          <a:xfrm rot="5400000">
            <a:off x="5976160" y="4401108"/>
            <a:ext cx="1440156" cy="7920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0840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78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 bwMode="auto">
          <a:xfrm>
            <a:off x="155607" y="3099349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4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19703" y="3152001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活動企劃書</a:t>
            </a:r>
            <a:endParaRPr lang="en-US" altLang="zh-TW" sz="30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0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自行準備</a:t>
            </a:r>
            <a:r>
              <a:rPr lang="en-US" altLang="zh-TW" sz="3000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3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 bwMode="auto">
          <a:xfrm>
            <a:off x="4788024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1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3443777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2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195735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3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971600" y="5382108"/>
            <a:ext cx="624167" cy="64807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dirty="0"/>
              <a:t>4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95766" y="527731"/>
            <a:ext cx="6072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當</a:t>
            </a:r>
            <a:r>
              <a:rPr lang="zh-TW" altLang="en-US" sz="40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這些文件列印完成後，先在需要蓋章的地方蓋完章之後，再用迴紋針夾起來才算完成</a:t>
            </a:r>
            <a:r>
              <a:rPr lang="zh-TW" altLang="en-US" sz="4000" dirty="0" smtClean="0">
                <a:solidFill>
                  <a:schemeClr val="bg1"/>
                </a:solidFill>
                <a:latin typeface="標楷體"/>
                <a:ea typeface="標楷體"/>
              </a:rPr>
              <a:t>。</a:t>
            </a:r>
            <a:r>
              <a:rPr lang="en-US" altLang="zh-TW" sz="4000" dirty="0" smtClean="0">
                <a:solidFill>
                  <a:schemeClr val="bg1"/>
                </a:solidFill>
                <a:latin typeface="標楷體"/>
                <a:ea typeface="標楷體"/>
              </a:rPr>
              <a:t>(</a:t>
            </a:r>
            <a:r>
              <a:rPr lang="zh-TW" altLang="en-US" sz="4000" dirty="0" smtClean="0">
                <a:solidFill>
                  <a:schemeClr val="bg1"/>
                </a:solidFill>
                <a:latin typeface="標楷體"/>
                <a:ea typeface="標楷體"/>
              </a:rPr>
              <a:t>依序夾好</a:t>
            </a:r>
            <a:r>
              <a:rPr lang="en-US" altLang="zh-TW" sz="4000" dirty="0" smtClean="0">
                <a:solidFill>
                  <a:schemeClr val="bg1"/>
                </a:solidFill>
                <a:latin typeface="標楷體"/>
                <a:ea typeface="標楷體"/>
              </a:rPr>
              <a:t>)</a:t>
            </a:r>
            <a:endParaRPr lang="en-US" altLang="zh-TW" sz="4000" dirty="0" smtClean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9020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2780928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zh-TW" altLang="en-US" b="1" dirty="0">
                <a:solidFill>
                  <a:srgbClr val="C58631"/>
                </a:solidFill>
                <a:latin typeface="標楷體" pitchFamily="65" charset="-120"/>
                <a:ea typeface="標楷體" pitchFamily="65" charset="-120"/>
              </a:rPr>
              <a:t>查詢學校經費是否入帳</a:t>
            </a:r>
            <a:endParaRPr lang="zh-TW" altLang="en-US" b="1" dirty="0" smtClean="0">
              <a:solidFill>
                <a:srgbClr val="C5863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28184" y="616530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點取這裡回到目錄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向右箭號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861472" y="6282689"/>
            <a:ext cx="366712" cy="287338"/>
          </a:xfrm>
          <a:prstGeom prst="rightArrow">
            <a:avLst>
              <a:gd name="adj1" fmla="val 50000"/>
              <a:gd name="adj2" fmla="val 5005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4031127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/>
          </a:bodyPr>
          <a:lstStyle/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>
              <a:buNone/>
            </a:pPr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>
              <a:buNone/>
            </a:pPr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600" y="1752600"/>
            <a:ext cx="8229600" cy="504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</p:txBody>
      </p:sp>
      <p:pic>
        <p:nvPicPr>
          <p:cNvPr id="7" name="圖片 6" descr="學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2643182"/>
            <a:ext cx="6783504" cy="400052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71538" y="4488428"/>
            <a:ext cx="1500198" cy="36933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TW" b="1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2714612" y="5000636"/>
            <a:ext cx="1500198" cy="36933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TW" b="1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571472" y="1000108"/>
            <a:ext cx="608876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 進入學校首頁，點選行政單位總務處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4" name="肘形接點 13"/>
          <p:cNvCxnSpPr>
            <a:stCxn id="12" idx="2"/>
            <a:endCxn id="8" idx="0"/>
          </p:cNvCxnSpPr>
          <p:nvPr/>
        </p:nvCxnSpPr>
        <p:spPr>
          <a:xfrm rot="5400000">
            <a:off x="1205418" y="2077993"/>
            <a:ext cx="3026655" cy="179421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圖案 15"/>
          <p:cNvCxnSpPr>
            <a:stCxn id="8" idx="3"/>
            <a:endCxn id="9" idx="0"/>
          </p:cNvCxnSpPr>
          <p:nvPr/>
        </p:nvCxnSpPr>
        <p:spPr>
          <a:xfrm>
            <a:off x="2571736" y="4673094"/>
            <a:ext cx="892975" cy="327542"/>
          </a:xfrm>
          <a:prstGeom prst="bentConnector2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/>
          </a:bodyPr>
          <a:lstStyle/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>
              <a:buNone/>
            </a:pPr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>
              <a:buNone/>
            </a:pPr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  <a:p>
            <a:pPr marL="0"/>
            <a:endParaRPr lang="en-US" altLang="zh-TW" sz="2800" dirty="0" smtClean="0">
              <a:latin typeface="GulimChe" pitchFamily="49" charset="-127"/>
              <a:ea typeface="GulimChe" pitchFamily="49" charset="-127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9600" y="1752600"/>
            <a:ext cx="8229600" cy="504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ulimChe" pitchFamily="49" charset="-127"/>
              <a:ea typeface="GulimChe" pitchFamily="49" charset="-127"/>
              <a:cs typeface="+mn-cs"/>
            </a:endParaRPr>
          </a:p>
        </p:txBody>
      </p:sp>
      <p:pic>
        <p:nvPicPr>
          <p:cNvPr id="10" name="圖片 9" descr="學02.png"/>
          <p:cNvPicPr>
            <a:picLocks noChangeAspect="1"/>
          </p:cNvPicPr>
          <p:nvPr/>
        </p:nvPicPr>
        <p:blipFill>
          <a:blip r:embed="rId2" cstate="print"/>
          <a:srcRect l="1083" b="7291"/>
          <a:stretch>
            <a:fillRect/>
          </a:stretch>
        </p:blipFill>
        <p:spPr>
          <a:xfrm>
            <a:off x="785786" y="1357298"/>
            <a:ext cx="7326729" cy="528638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4348" y="714356"/>
            <a:ext cx="6233916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  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點選右邊常用連結的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出納帳務查詢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58016" y="6357958"/>
            <a:ext cx="1071570" cy="2857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>
            <a:stCxn id="13" idx="2"/>
            <a:endCxn id="15" idx="0"/>
          </p:cNvCxnSpPr>
          <p:nvPr/>
        </p:nvCxnSpPr>
        <p:spPr>
          <a:xfrm rot="16200000" flipH="1">
            <a:off x="3021585" y="1985741"/>
            <a:ext cx="5181937" cy="356249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5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143000"/>
          </a:xfrm>
        </p:spPr>
        <p:txBody>
          <a:bodyPr/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系統詳細操作流程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latin typeface="標楷體" pitchFamily="65" charset="-120"/>
                <a:ea typeface="標楷體" pitchFamily="65" charset="-120"/>
              </a:rPr>
            </a:b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以舉辦活動為例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28184" y="616530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  <a:hlinkClick r:id="rId2" action="ppaction://hlinksldjump"/>
              </a:rPr>
              <a:t>點取這裡回到目錄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向右箭號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861472" y="6282689"/>
            <a:ext cx="366712" cy="287338"/>
          </a:xfrm>
          <a:prstGeom prst="rightArrow">
            <a:avLst>
              <a:gd name="adj1" fmla="val 50000"/>
              <a:gd name="adj2" fmla="val 5005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新細明體" charset="-120"/>
                <a:cs typeface="+mn-cs"/>
              </a:defRPr>
            </a:lvl9pPr>
          </a:lstStyle>
          <a:p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2865530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學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2417" y="2285992"/>
            <a:ext cx="4286280" cy="426145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42911" y="1000108"/>
            <a:ext cx="3857082" cy="461665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/>
              <a:t>步驟</a:t>
            </a:r>
            <a:r>
              <a:rPr lang="en-US" altLang="zh-TW" b="1" dirty="0" smtClean="0"/>
              <a:t>3  </a:t>
            </a:r>
            <a:r>
              <a:rPr lang="zh-TW" altLang="en-US" b="1" dirty="0" smtClean="0"/>
              <a:t>登入出納帳務查詢</a:t>
            </a:r>
            <a:endParaRPr lang="en-US" altLang="zh-TW" b="1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194832" y="3429000"/>
            <a:ext cx="4447585" cy="23083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帳號：銀行帳號</a:t>
            </a:r>
            <a:r>
              <a:rPr lang="en-US" altLang="zh-TW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820120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*****的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120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*****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密碼：不用輸入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or</a:t>
            </a:r>
          </a:p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帳號：社長身分證字號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密碼：社長身分證字號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1" name="肘形接點 20"/>
          <p:cNvCxnSpPr>
            <a:stCxn id="12" idx="2"/>
            <a:endCxn id="9" idx="0"/>
          </p:cNvCxnSpPr>
          <p:nvPr/>
        </p:nvCxnSpPr>
        <p:spPr>
          <a:xfrm rot="16200000" flipH="1">
            <a:off x="4266395" y="-233171"/>
            <a:ext cx="824219" cy="421410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學04.png"/>
          <p:cNvPicPr>
            <a:picLocks noChangeAspect="1"/>
          </p:cNvPicPr>
          <p:nvPr/>
        </p:nvPicPr>
        <p:blipFill>
          <a:blip r:embed="rId2" cstate="print"/>
          <a:srcRect r="35156"/>
          <a:stretch>
            <a:fillRect/>
          </a:stretch>
        </p:blipFill>
        <p:spPr>
          <a:xfrm>
            <a:off x="2357422" y="1857364"/>
            <a:ext cx="5929354" cy="46703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2909" y="815442"/>
            <a:ext cx="1552828" cy="461665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進入畫面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1" name="肘形接點 10"/>
          <p:cNvCxnSpPr>
            <a:stCxn id="7" idx="2"/>
            <a:endCxn id="6" idx="0"/>
          </p:cNvCxnSpPr>
          <p:nvPr/>
        </p:nvCxnSpPr>
        <p:spPr>
          <a:xfrm rot="16200000" flipH="1">
            <a:off x="3080583" y="-384153"/>
            <a:ext cx="580257" cy="390277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學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71678"/>
            <a:ext cx="9144000" cy="44339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8" name="文字方塊 7"/>
          <p:cNvSpPr txBox="1"/>
          <p:nvPr/>
        </p:nvSpPr>
        <p:spPr>
          <a:xfrm>
            <a:off x="4572000" y="1387740"/>
            <a:ext cx="3600400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/>
              <a:t>支付日期表示經費匯入日</a:t>
            </a:r>
            <a:endParaRPr lang="en-US" altLang="zh-TW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42910" y="714356"/>
            <a:ext cx="3929090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/>
              <a:t>出納付款查詢 </a:t>
            </a:r>
            <a:r>
              <a:rPr lang="en-US" altLang="zh-TW" b="1" dirty="0" smtClean="0"/>
              <a:t>(1</a:t>
            </a:r>
            <a:r>
              <a:rPr lang="zh-TW" altLang="en-US" b="1" dirty="0" smtClean="0"/>
              <a:t>萬元以上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  </a:t>
            </a:r>
            <a:endParaRPr lang="en-US" altLang="zh-TW" b="1" dirty="0" smtClean="0"/>
          </a:p>
        </p:txBody>
      </p:sp>
      <p:cxnSp>
        <p:nvCxnSpPr>
          <p:cNvPr id="13" name="直線單箭頭接點 12"/>
          <p:cNvCxnSpPr/>
          <p:nvPr/>
        </p:nvCxnSpPr>
        <p:spPr>
          <a:xfrm rot="5400000">
            <a:off x="1000100" y="1571612"/>
            <a:ext cx="1000132" cy="1588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學05.png"/>
          <p:cNvPicPr>
            <a:picLocks noChangeAspect="1"/>
          </p:cNvPicPr>
          <p:nvPr/>
        </p:nvPicPr>
        <p:blipFill>
          <a:blip r:embed="rId2" cstate="print"/>
          <a:srcRect l="10156"/>
          <a:stretch>
            <a:fillRect/>
          </a:stretch>
        </p:blipFill>
        <p:spPr>
          <a:xfrm>
            <a:off x="571472" y="1412776"/>
            <a:ext cx="8215338" cy="50791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7" name="文字方塊 6"/>
          <p:cNvSpPr txBox="1"/>
          <p:nvPr/>
        </p:nvSpPr>
        <p:spPr>
          <a:xfrm>
            <a:off x="642910" y="714356"/>
            <a:ext cx="4145114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/>
              <a:t>零用金付款查詢 </a:t>
            </a:r>
            <a:r>
              <a:rPr lang="en-US" altLang="zh-TW" b="1" dirty="0" smtClean="0"/>
              <a:t>(1</a:t>
            </a:r>
            <a:r>
              <a:rPr lang="zh-TW" altLang="en-US" b="1" dirty="0" smtClean="0"/>
              <a:t>萬元以下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  </a:t>
            </a:r>
            <a:endParaRPr lang="en-US" altLang="zh-TW" b="1" dirty="0" smtClean="0"/>
          </a:p>
        </p:txBody>
      </p:sp>
      <p:cxnSp>
        <p:nvCxnSpPr>
          <p:cNvPr id="12" name="直線單箭頭接點 11"/>
          <p:cNvCxnSpPr/>
          <p:nvPr/>
        </p:nvCxnSpPr>
        <p:spPr>
          <a:xfrm rot="5400000">
            <a:off x="964381" y="1821645"/>
            <a:ext cx="1500198" cy="1588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內容版面配置區 2"/>
          <p:cNvSpPr>
            <a:spLocks noGrp="1"/>
          </p:cNvSpPr>
          <p:nvPr>
            <p:ph idx="1"/>
          </p:nvPr>
        </p:nvSpPr>
        <p:spPr>
          <a:xfrm>
            <a:off x="1043608" y="1628800"/>
            <a:ext cx="6984776" cy="115212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這一份簡報檔大致上說明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了</a:t>
            </a:r>
            <a:r>
              <a:rPr lang="zh-TW" altLang="en-US" b="1" u="heavy" dirty="0" smtClean="0">
                <a:latin typeface="標楷體" pitchFamily="65" charset="-120"/>
                <a:ea typeface="標楷體" pitchFamily="65" charset="-120"/>
              </a:rPr>
              <a:t>舉辦活動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的操作流程</a:t>
            </a:r>
            <a:r>
              <a:rPr lang="zh-TW" altLang="en-US" dirty="0" smtClean="0">
                <a:latin typeface="標楷體"/>
                <a:ea typeface="標楷體"/>
              </a:rPr>
              <a:t>。</a:t>
            </a:r>
            <a:r>
              <a:rPr lang="zh-TW" altLang="en-US" dirty="0">
                <a:latin typeface="標楷體"/>
                <a:ea typeface="標楷體"/>
              </a:rPr>
              <a:t>但是系統的功能或者是</a:t>
            </a:r>
            <a:r>
              <a:rPr lang="zh-TW" altLang="en-US" dirty="0" smtClean="0">
                <a:latin typeface="標楷體"/>
                <a:ea typeface="標楷體"/>
              </a:rPr>
              <a:t>操作</a:t>
            </a:r>
            <a:r>
              <a:rPr lang="zh-TW" altLang="en-US" dirty="0">
                <a:latin typeface="標楷體"/>
                <a:ea typeface="標楷體"/>
              </a:rPr>
              <a:t>流程</a:t>
            </a:r>
            <a:r>
              <a:rPr lang="zh-TW" altLang="en-US" dirty="0" smtClean="0">
                <a:latin typeface="標楷體"/>
                <a:ea typeface="標楷體"/>
              </a:rPr>
              <a:t>未來</a:t>
            </a:r>
            <a:r>
              <a:rPr lang="zh-TW" altLang="en-US" dirty="0">
                <a:latin typeface="標楷體"/>
                <a:ea typeface="標楷體"/>
              </a:rPr>
              <a:t>可能會變動，請各位要務必注意</a:t>
            </a:r>
            <a:r>
              <a:rPr lang="en-US" altLang="zh-TW" dirty="0" smtClean="0">
                <a:latin typeface="標楷體"/>
                <a:ea typeface="標楷體"/>
              </a:rPr>
              <a:t>!!!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如果在操作上有任何疑問</a:t>
            </a:r>
            <a:r>
              <a:rPr lang="zh-TW" altLang="en-US" dirty="0" smtClean="0">
                <a:latin typeface="標楷體"/>
                <a:ea typeface="標楷體"/>
              </a:rPr>
              <a:t>，都可以請教學生會的人員</a:t>
            </a:r>
            <a:r>
              <a:rPr lang="en-US" altLang="zh-TW" dirty="0" smtClean="0">
                <a:latin typeface="標楷體"/>
                <a:ea typeface="標楷體"/>
              </a:rPr>
              <a:t>!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5445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143000"/>
          </a:xfrm>
        </p:spPr>
        <p:txBody>
          <a:bodyPr/>
          <a:lstStyle/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END</a:t>
            </a:r>
            <a:endParaRPr lang="zh-TW" altLang="en-US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87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2627313" y="2565400"/>
            <a:ext cx="2089150" cy="50323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kumimoji="0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68300" y="3833813"/>
            <a:ext cx="3097213" cy="8302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輸入帳號密碼後登入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僅供</a:t>
            </a:r>
            <a:r>
              <a:rPr lang="zh-TW" altLang="en-US" b="1" u="heavy" dirty="0">
                <a:latin typeface="標楷體" pitchFamily="65" charset="-120"/>
                <a:ea typeface="標楷體" pitchFamily="65" charset="-120"/>
              </a:rPr>
              <a:t>社長權限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149" name="向左箭號 5"/>
          <p:cNvSpPr>
            <a:spLocks noChangeArrowheads="1"/>
          </p:cNvSpPr>
          <p:nvPr/>
        </p:nvSpPr>
        <p:spPr bwMode="auto">
          <a:xfrm rot="7751057">
            <a:off x="2226469" y="3207544"/>
            <a:ext cx="503237" cy="5048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kumimoji="0"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2040</Words>
  <Application>Microsoft Office PowerPoint</Application>
  <PresentationFormat>如螢幕大小 (4:3)</PresentationFormat>
  <Paragraphs>201</Paragraphs>
  <Slides>85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86" baseType="lpstr">
      <vt:lpstr>Office 佈景主題</vt:lpstr>
      <vt:lpstr>社長社務資料處理-舉辦活動操作說明(校務系統 &amp; 學生會系統) 以及送公文注意事項</vt:lpstr>
      <vt:lpstr>目錄</vt:lpstr>
      <vt:lpstr>學校、學生會補助經費說明</vt:lpstr>
      <vt:lpstr>PowerPoint 簡報</vt:lpstr>
      <vt:lpstr>PowerPoint 簡報</vt:lpstr>
      <vt:lpstr>校務、學生會系統關係說明簡圖</vt:lpstr>
      <vt:lpstr>PowerPoint 簡報</vt:lpstr>
      <vt:lpstr>系統詳細操作流程 (以舉辦活動為例)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</dc:creator>
  <cp:lastModifiedBy>0</cp:lastModifiedBy>
  <cp:revision>94</cp:revision>
  <dcterms:created xsi:type="dcterms:W3CDTF">1601-01-01T00:00:00Z</dcterms:created>
  <dcterms:modified xsi:type="dcterms:W3CDTF">2016-04-03T14:26:21Z</dcterms:modified>
</cp:coreProperties>
</file>